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2.xml" ContentType="application/vnd.openxmlformats-officedocument.presentationml.notesSlide+xml"/>
  <Override PartName="/ppt/notesSlides/notesSlide31.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notesSlides/notesSlide11.xml" ContentType="application/vnd.openxmlformats-officedocument.presentationml.notes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notesSlides/notesSlide32.xml" ContentType="application/vnd.openxmlformats-officedocument.presentationml.notesSlide+xml"/>
  <Override PartName="/ppt/notesSlides/notesSlide16.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viewProps.xml" ContentType="application/vnd.openxmlformats-officedocument.presentationml.viewProps+xml"/>
  <Override PartName="/ppt/notesSlides/notesSlide15.xml" ContentType="application/vnd.openxmlformats-officedocument.presentationml.notesSlide+xml"/>
  <Default Extension="wmf" ContentType="image/x-wmf"/>
  <Override PartName="/ppt/notesSlides/notesSlide4.xml" ContentType="application/vnd.openxmlformats-officedocument.presentationml.notesSlide+xml"/>
  <Override PartName="/ppt/notesSlides/notesSlide41.xml" ContentType="application/vnd.openxmlformats-officedocument.presentationml.notesSlide+xml"/>
  <Override PartName="/ppt/slides/slide13.xml" ContentType="application/vnd.openxmlformats-officedocument.presentationml.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Slides/notesSlide42.xml" ContentType="application/vnd.openxmlformats-officedocument.presentationml.notesSlide+xml"/>
  <Default Extension="pict" ContentType="image/pict"/>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notesSlides/notesSlide35.xml" ContentType="application/vnd.openxmlformats-officedocument.presentationml.notesSlide+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notesSlides/notesSlide43.xml" ContentType="application/vnd.openxmlformats-officedocument.presentationml.notesSlide+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Default Extension="vml" ContentType="application/vnd.openxmlformats-officedocument.vmlDrawing"/>
  <Override PartName="/ppt/notesSlides/notesSlide18.xml" ContentType="application/vnd.openxmlformats-officedocument.presentationml.notesSlide+xml"/>
  <Default Extension="png" ContentType="image/png"/>
  <Override PartName="/ppt/slides/slide27.xml" ContentType="application/vnd.openxmlformats-officedocument.presentationml.slide+xml"/>
  <Override PartName="/docProps/core.xml" ContentType="application/vnd.openxmlformats-package.core-properties+xml"/>
  <Override PartName="/ppt/slides/slide31.xml" ContentType="application/vnd.openxmlformats-officedocument.presentationml.slide+xml"/>
  <Default Extension="bin" ContentType="application/vnd.openxmlformats-officedocument.presentationml.printerSettings"/>
  <Override PartName="/ppt/slideMasters/slideMaster2.xml" ContentType="application/vnd.openxmlformats-officedocument.presentationml.slideMaster+xml"/>
  <Override PartName="/ppt/notesSlides/notesSlide10.xml" ContentType="application/vnd.openxmlformats-officedocument.presentationml.notesSlide+xml"/>
  <Override PartName="/ppt/notesSlides/notesSlide39.xml" ContentType="application/vnd.openxmlformats-officedocument.presentationml.notesSlide+xml"/>
  <Override PartName="/ppt/notesSlides/notesSlide24.xml" ContentType="application/vnd.openxmlformats-officedocument.presentationml.notes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notesSlides/notesSlide28.xml" ContentType="application/vnd.openxmlformats-officedocument.presentationml.notesSlide+xml"/>
  <Override PartName="/ppt/theme/theme2.xml" ContentType="application/vnd.openxmlformats-officedocument.theme+xml"/>
  <Override PartName="/ppt/notesSlides/notesSlide27.xml" ContentType="application/vnd.openxmlformats-officedocument.presentationml.notesSlide+xml"/>
  <Override PartName="/ppt/slides/slide2.xml" ContentType="application/vnd.openxmlformats-officedocument.presentationml.slide+xml"/>
  <Override PartName="/ppt/notesSlides/notesSlide25.xml" ContentType="application/vnd.openxmlformats-officedocument.presentationml.notesSlide+xml"/>
  <Override PartName="/ppt/slides/slide35.xml" ContentType="application/vnd.openxmlformats-officedocument.presentationml.slide+xml"/>
  <Override PartName="/ppt/slides/slide42.xml" ContentType="application/vnd.openxmlformats-officedocument.presentationml.slide+xml"/>
  <Override PartName="/ppt/notesSlides/notesSlide40.xml" ContentType="application/vnd.openxmlformats-officedocument.presentationml.notesSlide+xml"/>
  <Override PartName="/ppt/slides/slide45.xml" ContentType="application/vnd.openxmlformats-officedocument.presentationml.slide+xml"/>
  <Override PartName="/ppt/notesSlides/notesSlide34.xml" ContentType="application/vnd.openxmlformats-officedocument.presentationml.notesSlide+xml"/>
  <Override PartName="/ppt/notesSlides/notesSlide38.xml" ContentType="application/vnd.openxmlformats-officedocument.presentationml.notesSlide+xml"/>
  <Override PartName="/ppt/notesSlides/notesSlide21.xml" ContentType="application/vnd.openxmlformats-officedocument.presentationml.notes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Slides/notesSlide29.xml" ContentType="application/vnd.openxmlformats-officedocument.presentationml.notesSlide+xml"/>
  <Override PartName="/ppt/notesSlides/notesSlide36.xml" ContentType="application/vnd.openxmlformats-officedocument.presentationml.notes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notesSlides/notesSlide19.xml" ContentType="application/vnd.openxmlformats-officedocument.presentationml.notesSlide+xml"/>
  <Default Extension="doc" ContentType="application/msword"/>
  <Override PartName="/ppt/slides/slide14.xml" ContentType="application/vnd.openxmlformats-officedocument.presentationml.slide+xml"/>
  <Override PartName="/ppt/slides/slide40.xml" ContentType="application/vnd.openxmlformats-officedocument.presentationml.slide+xml"/>
  <Override PartName="/ppt/slides/slide34.xml" ContentType="application/vnd.openxmlformats-officedocument.presentationml.slid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12.xml" ContentType="application/vnd.openxmlformats-officedocument.presentationml.notesSlide+xml"/>
  <Override PartName="/ppt/notesSlides/notesSlide37.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Default Extension="jpeg" ContentType="image/jpeg"/>
  <Override PartName="/ppt/notesSlides/notesSlide33.xml" ContentType="application/vnd.openxmlformats-officedocument.presentationml.notesSlide+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notesSlides/notesSlide30.xml" ContentType="application/vnd.openxmlformats-officedocument.presentationml.notesSlide+xml"/>
  <Override PartName="/ppt/slides/slide6.xml" ContentType="application/vnd.openxmlformats-officedocument.presentationml.slide+xml"/>
  <Override PartName="/ppt/slides/slide16.xml" ContentType="application/vnd.openxmlformats-officedocument.presentationml.slide+xml"/>
  <Override PartName="/ppt/notesSlides/notesSlide20.xml" ContentType="application/vnd.openxmlformats-officedocument.presentationml.notesSlide+xml"/>
  <Override PartName="/ppt/slides/slide38.xml" ContentType="application/vnd.openxmlformats-officedocument.presentationml.slide+xml"/>
  <Override PartName="/ppt/slideLayouts/slideLayout12.xml" ContentType="application/vnd.openxmlformats-officedocument.presentationml.slideLayout+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86" r:id="rId1"/>
    <p:sldMasterId id="2147483698" r:id="rId2"/>
  </p:sldMasterIdLst>
  <p:notesMasterIdLst>
    <p:notesMasterId r:id="rId48"/>
  </p:notesMasterIdLst>
  <p:sldIdLst>
    <p:sldId id="256" r:id="rId3"/>
    <p:sldId id="341" r:id="rId4"/>
    <p:sldId id="280" r:id="rId5"/>
    <p:sldId id="279" r:id="rId6"/>
    <p:sldId id="350" r:id="rId7"/>
    <p:sldId id="351" r:id="rId8"/>
    <p:sldId id="352" r:id="rId9"/>
    <p:sldId id="353" r:id="rId10"/>
    <p:sldId id="354" r:id="rId11"/>
    <p:sldId id="346" r:id="rId12"/>
    <p:sldId id="347" r:id="rId13"/>
    <p:sldId id="348" r:id="rId14"/>
    <p:sldId id="349" r:id="rId15"/>
    <p:sldId id="357" r:id="rId16"/>
    <p:sldId id="355" r:id="rId17"/>
    <p:sldId id="356" r:id="rId18"/>
    <p:sldId id="276" r:id="rId19"/>
    <p:sldId id="268" r:id="rId20"/>
    <p:sldId id="269" r:id="rId21"/>
    <p:sldId id="270" r:id="rId22"/>
    <p:sldId id="258" r:id="rId23"/>
    <p:sldId id="259" r:id="rId24"/>
    <p:sldId id="260" r:id="rId25"/>
    <p:sldId id="261" r:id="rId26"/>
    <p:sldId id="325" r:id="rId27"/>
    <p:sldId id="263" r:id="rId28"/>
    <p:sldId id="264" r:id="rId29"/>
    <p:sldId id="342" r:id="rId30"/>
    <p:sldId id="337" r:id="rId31"/>
    <p:sldId id="331" r:id="rId32"/>
    <p:sldId id="266" r:id="rId33"/>
    <p:sldId id="273" r:id="rId34"/>
    <p:sldId id="332" r:id="rId35"/>
    <p:sldId id="338" r:id="rId36"/>
    <p:sldId id="265" r:id="rId37"/>
    <p:sldId id="328" r:id="rId38"/>
    <p:sldId id="275" r:id="rId39"/>
    <p:sldId id="344" r:id="rId40"/>
    <p:sldId id="345" r:id="rId41"/>
    <p:sldId id="343" r:id="rId42"/>
    <p:sldId id="340" r:id="rId43"/>
    <p:sldId id="333" r:id="rId44"/>
    <p:sldId id="293" r:id="rId45"/>
    <p:sldId id="334" r:id="rId46"/>
    <p:sldId id="335"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notes"/>
  <p:clrMru>
    <a:srgbClr val="0F0C07"/>
    <a:srgbClr val="F0EDDE"/>
    <a:srgbClr val="525C45"/>
    <a:srgbClr val="677656"/>
    <a:srgbClr val="DAD9DE"/>
    <a:srgbClr val="E7E6EA"/>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80824" autoAdjust="0"/>
  </p:normalViewPr>
  <p:slideViewPr>
    <p:cSldViewPr snapToGrid="0" snapToObjects="1">
      <p:cViewPr varScale="1">
        <p:scale>
          <a:sx n="83" d="100"/>
          <a:sy n="83" d="100"/>
        </p:scale>
        <p:origin x="-736" y="-104"/>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3736200" cy="73736200"/>
</p:viewPr>
</file>

<file path=ppt/_rels/presentation.xml.rels><?xml version="1.0" encoding="UTF-8" standalone="yes"?>
<Relationships xmlns="http://schemas.openxmlformats.org/package/2006/relationships"><Relationship Id="rId39" Type="http://schemas.openxmlformats.org/officeDocument/2006/relationships/slide" Target="slides/slide37.xml"/><Relationship Id="rId7" Type="http://schemas.openxmlformats.org/officeDocument/2006/relationships/slide" Target="slides/slide5.xml"/><Relationship Id="rId43" Type="http://schemas.openxmlformats.org/officeDocument/2006/relationships/slide" Target="slides/slide41.xml"/><Relationship Id="rId25" Type="http://schemas.openxmlformats.org/officeDocument/2006/relationships/slide" Target="slides/slide23.xml"/><Relationship Id="rId10" Type="http://schemas.openxmlformats.org/officeDocument/2006/relationships/slide" Target="slides/slide8.xml"/><Relationship Id="rId50" Type="http://schemas.openxmlformats.org/officeDocument/2006/relationships/presProps" Target="presProps.xml"/><Relationship Id="rId17" Type="http://schemas.openxmlformats.org/officeDocument/2006/relationships/slide" Target="slides/slide15.xml"/><Relationship Id="rId9" Type="http://schemas.openxmlformats.org/officeDocument/2006/relationships/slide" Target="slides/slide7.xml"/><Relationship Id="rId18" Type="http://schemas.openxmlformats.org/officeDocument/2006/relationships/slide" Target="slides/slide16.xml"/><Relationship Id="rId27" Type="http://schemas.openxmlformats.org/officeDocument/2006/relationships/slide" Target="slides/slide25.xml"/><Relationship Id="rId14" Type="http://schemas.openxmlformats.org/officeDocument/2006/relationships/slide" Target="slides/slide12.xml"/><Relationship Id="rId4" Type="http://schemas.openxmlformats.org/officeDocument/2006/relationships/slide" Target="slides/slide2.xml"/><Relationship Id="rId28" Type="http://schemas.openxmlformats.org/officeDocument/2006/relationships/slide" Target="slides/slide26.xml"/><Relationship Id="rId45" Type="http://schemas.openxmlformats.org/officeDocument/2006/relationships/slide" Target="slides/slide43.xml"/><Relationship Id="rId42" Type="http://schemas.openxmlformats.org/officeDocument/2006/relationships/slide" Target="slides/slide40.xml"/><Relationship Id="rId6" Type="http://schemas.openxmlformats.org/officeDocument/2006/relationships/slide" Target="slides/slide4.xml"/><Relationship Id="rId49" Type="http://schemas.openxmlformats.org/officeDocument/2006/relationships/printerSettings" Target="printerSettings/printerSettings1.bin"/><Relationship Id="rId44" Type="http://schemas.openxmlformats.org/officeDocument/2006/relationships/slide" Target="slides/slide42.xml"/><Relationship Id="rId19" Type="http://schemas.openxmlformats.org/officeDocument/2006/relationships/slide" Target="slides/slide17.xml"/><Relationship Id="rId38" Type="http://schemas.openxmlformats.org/officeDocument/2006/relationships/slide" Target="slides/slide36.xml"/><Relationship Id="rId20" Type="http://schemas.openxmlformats.org/officeDocument/2006/relationships/slide" Target="slides/slide18.xml"/><Relationship Id="rId2" Type="http://schemas.openxmlformats.org/officeDocument/2006/relationships/slideMaster" Target="slideMasters/slideMaster2.xml"/><Relationship Id="rId46" Type="http://schemas.openxmlformats.org/officeDocument/2006/relationships/slide" Target="slides/slide44.xml"/><Relationship Id="rId35" Type="http://schemas.openxmlformats.org/officeDocument/2006/relationships/slide" Target="slides/slide33.xml"/><Relationship Id="rId51" Type="http://schemas.openxmlformats.org/officeDocument/2006/relationships/viewProps" Target="viewProps.xml"/><Relationship Id="rId31" Type="http://schemas.openxmlformats.org/officeDocument/2006/relationships/slide" Target="slides/slide29.xml"/><Relationship Id="rId34" Type="http://schemas.openxmlformats.org/officeDocument/2006/relationships/slide" Target="slides/slide32.xml"/><Relationship Id="rId40" Type="http://schemas.openxmlformats.org/officeDocument/2006/relationships/slide" Target="slides/slide38.xml"/><Relationship Id="rId36" Type="http://schemas.openxmlformats.org/officeDocument/2006/relationships/slide" Target="slides/slide34.xml"/><Relationship Id="rId1" Type="http://schemas.openxmlformats.org/officeDocument/2006/relationships/slideMaster" Target="slideMasters/slideMaster1.xml"/><Relationship Id="rId24" Type="http://schemas.openxmlformats.org/officeDocument/2006/relationships/slide" Target="slides/slide22.xml"/><Relationship Id="rId47" Type="http://schemas.openxmlformats.org/officeDocument/2006/relationships/slide" Target="slides/slide45.xml"/><Relationship Id="rId48" Type="http://schemas.openxmlformats.org/officeDocument/2006/relationships/notesMaster" Target="notesMasters/notesMaster1.xml"/><Relationship Id="rId8" Type="http://schemas.openxmlformats.org/officeDocument/2006/relationships/slide" Target="slides/slide6.xml"/><Relationship Id="rId13" Type="http://schemas.openxmlformats.org/officeDocument/2006/relationships/slide" Target="slides/slide11.xml"/><Relationship Id="rId32" Type="http://schemas.openxmlformats.org/officeDocument/2006/relationships/slide" Target="slides/slide30.xml"/><Relationship Id="rId37" Type="http://schemas.openxmlformats.org/officeDocument/2006/relationships/slide" Target="slides/slide35.xml"/><Relationship Id="rId52" Type="http://schemas.openxmlformats.org/officeDocument/2006/relationships/theme" Target="theme/theme1.xml"/><Relationship Id="rId12" Type="http://schemas.openxmlformats.org/officeDocument/2006/relationships/slide" Target="slides/slide10.xml"/><Relationship Id="rId3" Type="http://schemas.openxmlformats.org/officeDocument/2006/relationships/slide" Target="slides/slide1.xml"/><Relationship Id="rId23" Type="http://schemas.openxmlformats.org/officeDocument/2006/relationships/slide" Target="slides/slide21.xml"/><Relationship Id="rId53" Type="http://schemas.openxmlformats.org/officeDocument/2006/relationships/tableStyles" Target="tableStyles.xml"/><Relationship Id="rId26" Type="http://schemas.openxmlformats.org/officeDocument/2006/relationships/slide" Target="slides/slide24.xml"/><Relationship Id="rId30" Type="http://schemas.openxmlformats.org/officeDocument/2006/relationships/slide" Target="slides/slide28.xml"/><Relationship Id="rId11" Type="http://schemas.openxmlformats.org/officeDocument/2006/relationships/slide" Target="slides/slide9.xml"/><Relationship Id="rId29" Type="http://schemas.openxmlformats.org/officeDocument/2006/relationships/slide" Target="slides/slide27.xml"/><Relationship Id="rId16" Type="http://schemas.openxmlformats.org/officeDocument/2006/relationships/slide" Target="slides/slide14.xml"/><Relationship Id="rId33" Type="http://schemas.openxmlformats.org/officeDocument/2006/relationships/slide" Target="slides/slide31.xml"/><Relationship Id="rId41" Type="http://schemas.openxmlformats.org/officeDocument/2006/relationships/slide" Target="slides/slide39.xml"/><Relationship Id="rId5" Type="http://schemas.openxmlformats.org/officeDocument/2006/relationships/slide" Target="slides/slide3.xml"/><Relationship Id="rId15" Type="http://schemas.openxmlformats.org/officeDocument/2006/relationships/slide" Target="slides/slide13.xml"/><Relationship Id="rId22" Type="http://schemas.openxmlformats.org/officeDocument/2006/relationships/slide" Target="slides/slide20.xml"/><Relationship Id="rId21" Type="http://schemas.openxmlformats.org/officeDocument/2006/relationships/slide" Target="slides/slide19.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A7E003-FDD4-3B45-9F50-751F12350FB8}" type="datetimeFigureOut">
              <a:rPr lang="en-US" smtClean="0"/>
              <a:pPr/>
              <a:t>6/9/11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0B0073-4DD8-0B47-8BCD-ACA7FB1D68D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0" dirty="0" smtClean="0"/>
              <a:t>ESTHER</a:t>
            </a:r>
          </a:p>
          <a:p>
            <a:endParaRPr lang="en-US" sz="1200" i="0" dirty="0" smtClean="0"/>
          </a:p>
          <a:p>
            <a:r>
              <a:rPr lang="en-US" sz="1200" i="0" dirty="0" smtClean="0"/>
              <a:t>Thank you Erin for the introduction and your kind comments.  Karen, Rachel and I appreciate the opportunity provided by your committee to present this distinguished lecture this year.  Thank you to CANO, its board and members for your support and acknowledgement.  We want to thank Merck for their generous support of the Lecture and for being present with us today.</a:t>
            </a:r>
            <a:br>
              <a:rPr lang="en-US" sz="1200" i="0" dirty="0" smtClean="0"/>
            </a:br>
            <a:r>
              <a:rPr lang="en-US" sz="1200" i="0" dirty="0" smtClean="0"/>
              <a:t/>
            </a:r>
            <a:br>
              <a:rPr lang="en-US" sz="1200" i="0" dirty="0" smtClean="0"/>
            </a:br>
            <a:r>
              <a:rPr lang="en-US" sz="1200" i="0" dirty="0" smtClean="0"/>
              <a:t>We are here to tell a story….the story began four years ago here in Edmonton. The circumstances, the openness and the courage of the nurses at the Cross allowed us as a research team to ask some questions and look for ways that the cancer system can be improved.  We are grateful to nurses not only here in Edmonton but across the country who contributed to the study.  The questions we generated for the study and the methods we used led us, as a team together, to uncover other issues.  Karen, Rachel and I are here to share these findings with you; and we are sharing these in advance of the actual report release because we believed and the other members of the research team supported the fact that oncology nurses in Canada need to know the findings.  </a:t>
            </a:r>
            <a:br>
              <a:rPr lang="en-US" sz="1200" i="0" dirty="0" smtClean="0"/>
            </a:br>
            <a:r>
              <a:rPr lang="en-US" sz="1200" i="0" dirty="0" smtClean="0"/>
              <a:t/>
            </a:r>
            <a:br>
              <a:rPr lang="en-US" sz="1200" i="0" dirty="0" smtClean="0"/>
            </a:br>
            <a:r>
              <a:rPr lang="en-US" sz="1200" i="0" dirty="0" smtClean="0"/>
              <a:t>It is our hope that you will be empowered by the presentation to take home some strategies for change in your practice setting.  The purpose of our presentation is to invigorate you and enable you to practice safely…for patients and for yourselves.  This study could not have been done if it were not for the support from CANO and nurses at the field sites who shared their experiences and helped the team to understand the many issues that confront us in systemic therapy.  This was a great example of the Power of Together!</a:t>
            </a:r>
            <a:r>
              <a:rPr lang="en-US" i="0" dirty="0" smtClean="0"/>
              <a:t> </a:t>
            </a:r>
            <a:endParaRPr lang="en-US" i="0" dirty="0"/>
          </a:p>
        </p:txBody>
      </p:sp>
      <p:sp>
        <p:nvSpPr>
          <p:cNvPr id="4" name="Slide Number Placeholder 3"/>
          <p:cNvSpPr>
            <a:spLocks noGrp="1"/>
          </p:cNvSpPr>
          <p:nvPr>
            <p:ph type="sldNum" sz="quarter" idx="10"/>
          </p:nvPr>
        </p:nvSpPr>
        <p:spPr/>
        <p:txBody>
          <a:bodyPr/>
          <a:lstStyle/>
          <a:p>
            <a:fld id="{300B0073-4DD8-0B47-8BCD-ACA7FB1D68D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1031"/>
          <p:cNvSpPr>
            <a:spLocks noGrp="1"/>
          </p:cNvSpPr>
          <p:nvPr>
            <p:ph type="sldNum" sz="quarter" idx="5"/>
          </p:nvPr>
        </p:nvSpPr>
        <p:spPr>
          <a:noFill/>
        </p:spPr>
        <p:txBody>
          <a:bodyPr/>
          <a:lstStyle/>
          <a:p>
            <a:fld id="{D01BF385-5C78-964C-ACC5-1B1C4537FF23}" type="slidenum">
              <a:rPr lang="en-US">
                <a:latin typeface="Gill Sans" pitchFamily="33" charset="0"/>
                <a:ea typeface="ヒラギノ角ゴ Pro W3" pitchFamily="33" charset="-128"/>
                <a:cs typeface="ヒラギノ角ゴ Pro W3" pitchFamily="33" charset="-128"/>
                <a:sym typeface="Gill Sans" pitchFamily="33" charset="0"/>
              </a:rPr>
              <a:pPr/>
              <a:t>11</a:t>
            </a:fld>
            <a:endParaRPr lang="en-US">
              <a:latin typeface="Gill Sans" pitchFamily="33" charset="0"/>
              <a:ea typeface="ヒラギノ角ゴ Pro W3" pitchFamily="33" charset="-128"/>
              <a:cs typeface="ヒラギノ角ゴ Pro W3" pitchFamily="33" charset="-128"/>
              <a:sym typeface="Gill Sans" pitchFamily="33" charset="0"/>
            </a:endParaRPr>
          </a:p>
        </p:txBody>
      </p:sp>
      <p:sp>
        <p:nvSpPr>
          <p:cNvPr id="63491" name="Rectangle 1"/>
          <p:cNvSpPr>
            <a:spLocks noGrp="1" noRot="1" noChangeAspect="1" noChangeArrowheads="1" noTextEdit="1"/>
          </p:cNvSpPr>
          <p:nvPr>
            <p:ph type="sldImg"/>
          </p:nvPr>
        </p:nvSpPr>
        <p:spPr>
          <a:solidFill>
            <a:srgbClr val="FFFFFF"/>
          </a:solidFill>
          <a:ln/>
        </p:spPr>
      </p:sp>
      <p:sp>
        <p:nvSpPr>
          <p:cNvPr id="63492" name="Rectangle 2"/>
          <p:cNvSpPr>
            <a:spLocks noGrp="1" noChangeArrowheads="1"/>
          </p:cNvSpPr>
          <p:nvPr>
            <p:ph type="body" idx="1"/>
          </p:nvPr>
        </p:nvSpPr>
        <p:spPr>
          <a:xfrm>
            <a:off x="686098" y="4343703"/>
            <a:ext cx="5485805" cy="4115405"/>
          </a:xfrm>
          <a:noFill/>
          <a:ln w="9525"/>
        </p:spPr>
        <p:txBody>
          <a:bodyPr/>
          <a:lstStyle/>
          <a:p>
            <a:pPr eaLnBrk="1" hangingPunct="1"/>
            <a:r>
              <a:rPr lang="en-US" sz="1500" dirty="0">
                <a:latin typeface="Lucida Grande" pitchFamily="33" charset="0"/>
                <a:ea typeface="MS PGothic" charset="0"/>
                <a:cs typeface="MS PGothic" charset="0"/>
                <a:sym typeface="Lucida Grande" pitchFamily="33" charset="0"/>
              </a:rPr>
              <a:t>Let’s take a closer look at the actual order:</a:t>
            </a:r>
          </a:p>
          <a:p>
            <a:pPr eaLnBrk="1" hangingPunct="1"/>
            <a:r>
              <a:rPr lang="en-US" sz="1500" dirty="0">
                <a:latin typeface="Lucida Grande" pitchFamily="33" charset="0"/>
                <a:ea typeface="MS PGothic" charset="0"/>
                <a:cs typeface="MS PGothic" charset="0"/>
                <a:sym typeface="Lucida Grande" pitchFamily="33" charset="0"/>
              </a:rPr>
              <a:t>This is a picture of the medication order prepared by Denise’s oncologist.</a:t>
            </a:r>
          </a:p>
          <a:p>
            <a:pPr eaLnBrk="1" hangingPunct="1"/>
            <a:endParaRPr lang="en-US" sz="1500" dirty="0">
              <a:latin typeface="Lucida Grande" pitchFamily="33" charset="0"/>
              <a:ea typeface="MS PGothic" charset="0"/>
              <a:cs typeface="MS PGothic" charset="0"/>
              <a:sym typeface="Lucida Grande" pitchFamily="33" charset="0"/>
            </a:endParaRPr>
          </a:p>
          <a:p>
            <a:pPr eaLnBrk="1" hangingPunct="1"/>
            <a:r>
              <a:rPr lang="en-US" sz="1500" dirty="0">
                <a:latin typeface="Lucida Grande" pitchFamily="33" charset="0"/>
                <a:ea typeface="MS PGothic" charset="0"/>
                <a:cs typeface="MS PGothic" charset="0"/>
                <a:sym typeface="Lucida Grande" pitchFamily="33" charset="0"/>
              </a:rPr>
              <a:t>(NEXT) The order shows that 5250mg of 5-Fluorouracil should be infused based on the BSA of 4000mg/m2. (NEXT) The order shows that the infusion should occur continuous over 4 days. </a:t>
            </a:r>
          </a:p>
          <a:p>
            <a:pPr eaLnBrk="1" hangingPunct="1"/>
            <a:endParaRPr lang="en-US" sz="1500" dirty="0">
              <a:latin typeface="Lucida Grande" pitchFamily="33" charset="0"/>
              <a:ea typeface="MS PGothic" charset="0"/>
              <a:cs typeface="MS PGothic" charset="0"/>
              <a:sym typeface="Lucida Grande" pitchFamily="33" charset="0"/>
            </a:endParaRPr>
          </a:p>
          <a:p>
            <a:pPr eaLnBrk="1" hangingPunct="1"/>
            <a:r>
              <a:rPr lang="en-US" sz="1500" dirty="0">
                <a:latin typeface="Lucida Grande" pitchFamily="33" charset="0"/>
                <a:ea typeface="MS PGothic" charset="0"/>
                <a:cs typeface="MS PGothic" charset="0"/>
                <a:sym typeface="Lucida Grande" pitchFamily="33" charset="0"/>
              </a:rPr>
              <a:t>On the bottom of the order, there is some information about the regimen, followed by Administration Instructions, again, stating a continuous infusion via ambulatory infusion pump. And also specifying the baseline regimen dose.</a:t>
            </a:r>
          </a:p>
          <a:p>
            <a:pPr eaLnBrk="1" hangingPunct="1"/>
            <a:endParaRPr lang="en-US" sz="1500" dirty="0">
              <a:latin typeface="Lucida Grande" pitchFamily="33" charset="0"/>
              <a:ea typeface="MS PGothic" charset="0"/>
              <a:cs typeface="MS PGothic" charset="0"/>
              <a:sym typeface="Lucida Grande" pitchFamily="33"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1031"/>
          <p:cNvSpPr>
            <a:spLocks noGrp="1"/>
          </p:cNvSpPr>
          <p:nvPr>
            <p:ph type="sldNum" sz="quarter" idx="5"/>
          </p:nvPr>
        </p:nvSpPr>
        <p:spPr>
          <a:noFill/>
        </p:spPr>
        <p:txBody>
          <a:bodyPr/>
          <a:lstStyle/>
          <a:p>
            <a:fld id="{77653808-DF6F-2C45-9D9F-67ECD260779C}" type="slidenum">
              <a:rPr lang="en-US">
                <a:latin typeface="Gill Sans" pitchFamily="33" charset="0"/>
                <a:ea typeface="ヒラギノ角ゴ Pro W3" pitchFamily="33" charset="-128"/>
                <a:cs typeface="ヒラギノ角ゴ Pro W3" pitchFamily="33" charset="-128"/>
                <a:sym typeface="Gill Sans" pitchFamily="33" charset="0"/>
              </a:rPr>
              <a:pPr/>
              <a:t>12</a:t>
            </a:fld>
            <a:endParaRPr lang="en-US">
              <a:latin typeface="Gill Sans" pitchFamily="33" charset="0"/>
              <a:ea typeface="ヒラギノ角ゴ Pro W3" pitchFamily="33" charset="-128"/>
              <a:cs typeface="ヒラギノ角ゴ Pro W3" pitchFamily="33" charset="-128"/>
              <a:sym typeface="Gill Sans" pitchFamily="33" charset="0"/>
            </a:endParaRPr>
          </a:p>
        </p:txBody>
      </p:sp>
      <p:sp>
        <p:nvSpPr>
          <p:cNvPr id="65539" name="Rectangle 1"/>
          <p:cNvSpPr>
            <a:spLocks noGrp="1" noRot="1" noChangeAspect="1" noChangeArrowheads="1" noTextEdit="1"/>
          </p:cNvSpPr>
          <p:nvPr>
            <p:ph type="sldImg"/>
          </p:nvPr>
        </p:nvSpPr>
        <p:spPr>
          <a:solidFill>
            <a:srgbClr val="FFFFFF"/>
          </a:solidFill>
          <a:ln/>
        </p:spPr>
      </p:sp>
      <p:sp>
        <p:nvSpPr>
          <p:cNvPr id="65540" name="Rectangle 2"/>
          <p:cNvSpPr>
            <a:spLocks noGrp="1" noChangeArrowheads="1"/>
          </p:cNvSpPr>
          <p:nvPr>
            <p:ph type="body" idx="1"/>
          </p:nvPr>
        </p:nvSpPr>
        <p:spPr>
          <a:xfrm>
            <a:off x="686098" y="4343703"/>
            <a:ext cx="5485805" cy="4115405"/>
          </a:xfrm>
          <a:noFill/>
          <a:ln w="9525"/>
        </p:spPr>
        <p:txBody>
          <a:bodyPr>
            <a:normAutofit lnSpcReduction="10000"/>
          </a:bodyPr>
          <a:lstStyle/>
          <a:p>
            <a:pPr eaLnBrk="1" hangingPunct="1"/>
            <a:r>
              <a:rPr lang="en-US" sz="1500" dirty="0">
                <a:latin typeface="Lucida Grande" pitchFamily="33" charset="0"/>
                <a:ea typeface="MS PGothic" charset="0"/>
                <a:cs typeface="MS PGothic" charset="0"/>
                <a:sym typeface="Lucida Grande" pitchFamily="33" charset="0"/>
              </a:rPr>
              <a:t>This is the drug label printed by pharmacy.</a:t>
            </a:r>
          </a:p>
          <a:p>
            <a:pPr eaLnBrk="1" hangingPunct="1"/>
            <a:endParaRPr lang="en-US" sz="1500" dirty="0">
              <a:latin typeface="Lucida Grande" pitchFamily="33" charset="0"/>
              <a:ea typeface="MS PGothic" charset="0"/>
              <a:cs typeface="MS PGothic" charset="0"/>
              <a:sym typeface="Lucida Grande" pitchFamily="33" charset="0"/>
            </a:endParaRPr>
          </a:p>
          <a:p>
            <a:pPr eaLnBrk="1" hangingPunct="1"/>
            <a:r>
              <a:rPr lang="en-US" sz="1500" dirty="0">
                <a:latin typeface="Lucida Grande" pitchFamily="33" charset="0"/>
                <a:ea typeface="MS PGothic" charset="0"/>
                <a:cs typeface="MS PGothic" charset="0"/>
                <a:sym typeface="Lucida Grande" pitchFamily="33" charset="0"/>
              </a:rPr>
              <a:t>(NEXT) It includes  the name of the drug, (NEXT) the total volume of the bag, the final concentration, (NEXT) the dose which is the same as was </a:t>
            </a:r>
            <a:r>
              <a:rPr lang="en-US" sz="1500" dirty="0" err="1">
                <a:latin typeface="Lucida Grande" pitchFamily="33" charset="0"/>
                <a:ea typeface="MS PGothic" charset="0"/>
                <a:cs typeface="MS PGothic" charset="0"/>
                <a:sym typeface="Lucida Grande" pitchFamily="33" charset="0"/>
              </a:rPr>
              <a:t>lindicated</a:t>
            </a:r>
            <a:r>
              <a:rPr lang="en-US" sz="1500" dirty="0">
                <a:latin typeface="Lucida Grande" pitchFamily="33" charset="0"/>
                <a:ea typeface="MS PGothic" charset="0"/>
                <a:cs typeface="MS PGothic" charset="0"/>
                <a:sym typeface="Lucida Grande" pitchFamily="33" charset="0"/>
              </a:rPr>
              <a:t> on the order - specified for 4 days, and also the dose per 24 hours. </a:t>
            </a:r>
          </a:p>
          <a:p>
            <a:pPr eaLnBrk="1" hangingPunct="1"/>
            <a:r>
              <a:rPr lang="en-US" sz="1500" dirty="0">
                <a:latin typeface="Lucida Grande" pitchFamily="33" charset="0"/>
                <a:ea typeface="MS PGothic" charset="0"/>
                <a:cs typeface="MS PGothic" charset="0"/>
                <a:sym typeface="Lucida Grande" pitchFamily="33" charset="0"/>
              </a:rPr>
              <a:t>(NEXT) The rate is 28.8mL/24 hours which translates to (NEXT) 1.2 </a:t>
            </a:r>
            <a:r>
              <a:rPr lang="en-US" sz="1500" dirty="0" err="1">
                <a:latin typeface="Lucida Grande" pitchFamily="33" charset="0"/>
                <a:ea typeface="MS PGothic" charset="0"/>
                <a:cs typeface="MS PGothic" charset="0"/>
                <a:sym typeface="Lucida Grande" pitchFamily="33" charset="0"/>
              </a:rPr>
              <a:t>mL</a:t>
            </a:r>
            <a:r>
              <a:rPr lang="en-US" sz="1500" dirty="0">
                <a:latin typeface="Lucida Grande" pitchFamily="33" charset="0"/>
                <a:ea typeface="MS PGothic" charset="0"/>
                <a:cs typeface="MS PGothic" charset="0"/>
                <a:sym typeface="Lucida Grande" pitchFamily="33" charset="0"/>
              </a:rPr>
              <a:t>/hour and it is stated that the bag (NEXT)  will last 4 days. </a:t>
            </a:r>
          </a:p>
          <a:p>
            <a:pPr eaLnBrk="1" hangingPunct="1"/>
            <a:r>
              <a:rPr lang="en-US" sz="1500" dirty="0">
                <a:latin typeface="Lucida Grande" pitchFamily="33" charset="0"/>
                <a:ea typeface="MS PGothic" charset="0"/>
                <a:cs typeface="MS PGothic" charset="0"/>
                <a:sym typeface="Lucida Grande" pitchFamily="33" charset="0"/>
              </a:rPr>
              <a:t>[After all, it is a 130 </a:t>
            </a:r>
            <a:r>
              <a:rPr lang="en-US" sz="1500" dirty="0" err="1">
                <a:latin typeface="Lucida Grande" pitchFamily="33" charset="0"/>
                <a:ea typeface="MS PGothic" charset="0"/>
                <a:cs typeface="MS PGothic" charset="0"/>
                <a:sym typeface="Lucida Grande" pitchFamily="33" charset="0"/>
              </a:rPr>
              <a:t>mL</a:t>
            </a:r>
            <a:r>
              <a:rPr lang="en-US" sz="1500" dirty="0">
                <a:latin typeface="Lucida Grande" pitchFamily="33" charset="0"/>
                <a:ea typeface="MS PGothic" charset="0"/>
                <a:cs typeface="MS PGothic" charset="0"/>
                <a:sym typeface="Lucida Grande" pitchFamily="33" charset="0"/>
              </a:rPr>
              <a:t> bag, and the rate for 24 hours is 28.8 </a:t>
            </a:r>
            <a:r>
              <a:rPr lang="en-US" sz="1500" dirty="0" err="1">
                <a:latin typeface="Lucida Grande" pitchFamily="33" charset="0"/>
                <a:ea typeface="MS PGothic" charset="0"/>
                <a:cs typeface="MS PGothic" charset="0"/>
                <a:sym typeface="Lucida Grande" pitchFamily="33" charset="0"/>
              </a:rPr>
              <a:t>mL</a:t>
            </a:r>
            <a:r>
              <a:rPr lang="en-US" sz="1500" dirty="0">
                <a:latin typeface="Lucida Grande" pitchFamily="33" charset="0"/>
                <a:ea typeface="MS PGothic" charset="0"/>
                <a:cs typeface="MS PGothic" charset="0"/>
                <a:sym typeface="Lucida Grande" pitchFamily="33" charset="0"/>
              </a:rPr>
              <a:t>. ( quick mental calculation and you know that 3o </a:t>
            </a:r>
            <a:r>
              <a:rPr lang="en-US" sz="1500" dirty="0" err="1">
                <a:latin typeface="Lucida Grande" pitchFamily="33" charset="0"/>
                <a:ea typeface="MS PGothic" charset="0"/>
                <a:cs typeface="MS PGothic" charset="0"/>
                <a:sym typeface="Lucida Grande" pitchFamily="33" charset="0"/>
              </a:rPr>
              <a:t>mL</a:t>
            </a:r>
            <a:r>
              <a:rPr lang="en-US" sz="1500" dirty="0">
                <a:latin typeface="Lucida Grande" pitchFamily="33" charset="0"/>
                <a:ea typeface="MS PGothic" charset="0"/>
                <a:cs typeface="MS PGothic" charset="0"/>
                <a:sym typeface="Lucida Grande" pitchFamily="33" charset="0"/>
              </a:rPr>
              <a:t> </a:t>
            </a:r>
            <a:r>
              <a:rPr lang="en-US" sz="1500" dirty="0" err="1">
                <a:latin typeface="Lucida Grande" pitchFamily="33" charset="0"/>
                <a:ea typeface="MS PGothic" charset="0"/>
                <a:cs typeface="MS PGothic" charset="0"/>
                <a:sym typeface="Lucida Grande" pitchFamily="33" charset="0"/>
              </a:rPr>
              <a:t>x</a:t>
            </a:r>
            <a:r>
              <a:rPr lang="en-US" sz="1500" dirty="0">
                <a:latin typeface="Lucida Grande" pitchFamily="33" charset="0"/>
                <a:ea typeface="MS PGothic" charset="0"/>
                <a:cs typeface="MS PGothic" charset="0"/>
                <a:sym typeface="Lucida Grande" pitchFamily="33" charset="0"/>
              </a:rPr>
              <a:t> 4 days is 120  which is less than 130)]</a:t>
            </a:r>
          </a:p>
          <a:p>
            <a:pPr eaLnBrk="1" hangingPunct="1"/>
            <a:endParaRPr lang="en-US" sz="1500" dirty="0">
              <a:latin typeface="Lucida Grande" pitchFamily="33" charset="0"/>
              <a:ea typeface="MS PGothic" charset="0"/>
              <a:cs typeface="MS PGothic" charset="0"/>
              <a:sym typeface="Lucida Grande" pitchFamily="33" charset="0"/>
            </a:endParaRPr>
          </a:p>
          <a:p>
            <a:pPr eaLnBrk="1" hangingPunct="1"/>
            <a:r>
              <a:rPr lang="en-US" sz="1500" dirty="0">
                <a:latin typeface="Lucida Grande" pitchFamily="33" charset="0"/>
                <a:ea typeface="MS PGothic" charset="0"/>
                <a:cs typeface="MS PGothic" charset="0"/>
                <a:sym typeface="Lucida Grande" pitchFamily="33" charset="0"/>
              </a:rPr>
              <a:t>Then there is some administrative information below these details.</a:t>
            </a:r>
          </a:p>
          <a:p>
            <a:pPr eaLnBrk="1" hangingPunct="1"/>
            <a:endParaRPr lang="en-US" sz="1500" dirty="0">
              <a:latin typeface="Lucida Grande" pitchFamily="33" charset="0"/>
              <a:ea typeface="MS PGothic" charset="0"/>
              <a:cs typeface="MS PGothic" charset="0"/>
              <a:sym typeface="Lucida Grande" pitchFamily="33" charset="0"/>
            </a:endParaRPr>
          </a:p>
          <a:p>
            <a:pPr eaLnBrk="1" hangingPunct="1"/>
            <a:r>
              <a:rPr lang="en-US" sz="1500" dirty="0">
                <a:latin typeface="Lucida Grande" pitchFamily="33" charset="0"/>
                <a:ea typeface="MS PGothic" charset="0"/>
                <a:cs typeface="MS PGothic" charset="0"/>
                <a:sym typeface="Lucida Grande" pitchFamily="33" charset="0"/>
              </a:rPr>
              <a:t>A lot of information is irrelevant to the nurses, but important to the pharmacists. As you can see, the drug label must be useful to both groups of users.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1031"/>
          <p:cNvSpPr>
            <a:spLocks noGrp="1"/>
          </p:cNvSpPr>
          <p:nvPr>
            <p:ph type="sldNum" sz="quarter" idx="5"/>
          </p:nvPr>
        </p:nvSpPr>
        <p:spPr>
          <a:noFill/>
        </p:spPr>
        <p:txBody>
          <a:bodyPr/>
          <a:lstStyle/>
          <a:p>
            <a:fld id="{FFA742C0-E1D8-6147-AC5E-E3BE5E9DB0CC}" type="slidenum">
              <a:rPr lang="en-US">
                <a:latin typeface="Gill Sans" pitchFamily="33" charset="0"/>
                <a:ea typeface="ヒラギノ角ゴ Pro W3" pitchFamily="33" charset="-128"/>
                <a:cs typeface="ヒラギノ角ゴ Pro W3" pitchFamily="33" charset="-128"/>
                <a:sym typeface="Gill Sans" pitchFamily="33" charset="0"/>
              </a:rPr>
              <a:pPr/>
              <a:t>13</a:t>
            </a:fld>
            <a:endParaRPr lang="en-US">
              <a:latin typeface="Gill Sans" pitchFamily="33" charset="0"/>
              <a:ea typeface="ヒラギノ角ゴ Pro W3" pitchFamily="33" charset="-128"/>
              <a:cs typeface="ヒラギノ角ゴ Pro W3" pitchFamily="33" charset="-128"/>
              <a:sym typeface="Gill Sans" pitchFamily="33" charset="0"/>
            </a:endParaRPr>
          </a:p>
        </p:txBody>
      </p:sp>
      <p:sp>
        <p:nvSpPr>
          <p:cNvPr id="67587" name="Rectangle 1"/>
          <p:cNvSpPr>
            <a:spLocks noGrp="1" noRot="1" noChangeAspect="1" noChangeArrowheads="1" noTextEdit="1"/>
          </p:cNvSpPr>
          <p:nvPr>
            <p:ph type="sldImg"/>
          </p:nvPr>
        </p:nvSpPr>
        <p:spPr>
          <a:solidFill>
            <a:srgbClr val="FFFFFF"/>
          </a:solidFill>
          <a:ln/>
        </p:spPr>
      </p:sp>
      <p:sp>
        <p:nvSpPr>
          <p:cNvPr id="50180" name="Rectangle 2"/>
          <p:cNvSpPr>
            <a:spLocks noGrp="1" noChangeArrowheads="1"/>
          </p:cNvSpPr>
          <p:nvPr>
            <p:ph type="body" idx="1"/>
          </p:nvPr>
        </p:nvSpPr>
        <p:spPr>
          <a:xfrm>
            <a:off x="686098" y="4343703"/>
            <a:ext cx="5485805" cy="4115405"/>
          </a:xfrm>
          <a:ln/>
        </p:spPr>
        <p:txBody>
          <a:bodyPr>
            <a:normAutofit fontScale="85000" lnSpcReduction="20000"/>
          </a:bodyPr>
          <a:lstStyle/>
          <a:p>
            <a:pPr eaLnBrk="1" hangingPunct="1">
              <a:defRPr/>
            </a:pPr>
            <a:r>
              <a:rPr lang="en-US" sz="1500" dirty="0">
                <a:latin typeface="Lucida Grande" pitchFamily="-110" charset="0"/>
                <a:ea typeface="MS PGothic" charset="0"/>
                <a:cs typeface="MS PGothic" charset="0"/>
                <a:sym typeface="Lucida Grande" pitchFamily="-110" charset="0"/>
              </a:rPr>
              <a:t>The nurse used the physician’s medication order and the drug label to determine the parameters used to program the pump. </a:t>
            </a:r>
          </a:p>
          <a:p>
            <a:pPr eaLnBrk="1" hangingPunct="1">
              <a:defRPr/>
            </a:pPr>
            <a:r>
              <a:rPr lang="en-US" sz="1500" dirty="0">
                <a:latin typeface="Lucida Grande" pitchFamily="-110" charset="0"/>
                <a:ea typeface="MS PGothic" charset="0"/>
                <a:cs typeface="MS PGothic" charset="0"/>
                <a:sym typeface="Lucida Grande" pitchFamily="-110" charset="0"/>
              </a:rPr>
              <a:t>This was the first time she was administering 5FU, but she knew the dose (N) was 5250 mg per 4 days and that the pump was required to be programmed in </a:t>
            </a:r>
            <a:r>
              <a:rPr lang="en-US" sz="1500" dirty="0" err="1">
                <a:latin typeface="Lucida Grande" pitchFamily="-110" charset="0"/>
                <a:ea typeface="MS PGothic" charset="0"/>
                <a:cs typeface="MS PGothic" charset="0"/>
                <a:sym typeface="Lucida Grande" pitchFamily="-110" charset="0"/>
              </a:rPr>
              <a:t>mL</a:t>
            </a:r>
            <a:r>
              <a:rPr lang="en-US" sz="1500" dirty="0">
                <a:latin typeface="Lucida Grande" pitchFamily="-110" charset="0"/>
                <a:ea typeface="MS PGothic" charset="0"/>
                <a:cs typeface="MS PGothic" charset="0"/>
                <a:sym typeface="Lucida Grande" pitchFamily="-110" charset="0"/>
              </a:rPr>
              <a:t> per hour (N). </a:t>
            </a:r>
          </a:p>
          <a:p>
            <a:pPr eaLnBrk="1" hangingPunct="1">
              <a:defRPr/>
            </a:pPr>
            <a:endParaRPr lang="en-US" sz="1500" dirty="0">
              <a:latin typeface="Lucida Grande" pitchFamily="-110" charset="0"/>
              <a:ea typeface="MS PGothic" charset="0"/>
              <a:cs typeface="MS PGothic" charset="0"/>
              <a:sym typeface="Lucida Grande" pitchFamily="-110" charset="0"/>
            </a:endParaRPr>
          </a:p>
          <a:p>
            <a:pPr eaLnBrk="1" hangingPunct="1">
              <a:defRPr/>
            </a:pPr>
            <a:r>
              <a:rPr lang="en-US" sz="1500" dirty="0">
                <a:latin typeface="Lucida Grande" pitchFamily="-110" charset="0"/>
                <a:ea typeface="MS PGothic" charset="0"/>
                <a:cs typeface="MS PGothic" charset="0"/>
                <a:sym typeface="Lucida Grande" pitchFamily="-110" charset="0"/>
              </a:rPr>
              <a:t>So in order to get from the mg/4day rate to </a:t>
            </a:r>
            <a:r>
              <a:rPr lang="en-US" sz="1500" dirty="0" err="1">
                <a:latin typeface="Lucida Grande" pitchFamily="-110" charset="0"/>
                <a:ea typeface="MS PGothic" charset="0"/>
                <a:cs typeface="MS PGothic" charset="0"/>
                <a:sym typeface="Lucida Grande" pitchFamily="-110" charset="0"/>
              </a:rPr>
              <a:t>mL</a:t>
            </a:r>
            <a:r>
              <a:rPr lang="en-US" sz="1500" dirty="0">
                <a:latin typeface="Lucida Grande" pitchFamily="-110" charset="0"/>
                <a:ea typeface="MS PGothic" charset="0"/>
                <a:cs typeface="MS PGothic" charset="0"/>
                <a:sym typeface="Lucida Grande" pitchFamily="-110" charset="0"/>
              </a:rPr>
              <a:t>/hr rate, the following calculation must be performed:</a:t>
            </a:r>
          </a:p>
          <a:p>
            <a:pPr eaLnBrk="1" hangingPunct="1">
              <a:defRPr/>
            </a:pPr>
            <a:endParaRPr lang="en-US" sz="1500" dirty="0">
              <a:latin typeface="Lucida Grande" pitchFamily="-110" charset="0"/>
              <a:ea typeface="MS PGothic" charset="0"/>
              <a:cs typeface="MS PGothic" charset="0"/>
              <a:sym typeface="Lucida Grande" pitchFamily="-110" charset="0"/>
            </a:endParaRPr>
          </a:p>
          <a:p>
            <a:pPr eaLnBrk="1" hangingPunct="1">
              <a:defRPr/>
            </a:pPr>
            <a:r>
              <a:rPr lang="en-US" sz="1500" dirty="0">
                <a:latin typeface="Lucida Grande" pitchFamily="-110" charset="0"/>
                <a:ea typeface="MS PGothic" charset="0"/>
                <a:cs typeface="MS PGothic" charset="0"/>
                <a:sym typeface="Lucida Grande" pitchFamily="-110" charset="0"/>
              </a:rPr>
              <a:t>Divide the dose per 4-day rate by 4 to get the dose per day rate.</a:t>
            </a:r>
          </a:p>
          <a:p>
            <a:pPr eaLnBrk="1" hangingPunct="1">
              <a:defRPr/>
            </a:pPr>
            <a:r>
              <a:rPr lang="en-US" sz="1500" dirty="0">
                <a:latin typeface="Lucida Grande" pitchFamily="-110" charset="0"/>
                <a:ea typeface="MS PGothic" charset="0"/>
                <a:cs typeface="MS PGothic" charset="0"/>
                <a:sym typeface="Lucida Grande" pitchFamily="-110" charset="0"/>
              </a:rPr>
              <a:t>Divide by 24 to get the dose per hour rate.</a:t>
            </a:r>
          </a:p>
          <a:p>
            <a:pPr eaLnBrk="1" hangingPunct="1">
              <a:defRPr/>
            </a:pPr>
            <a:r>
              <a:rPr lang="en-US" sz="1500" dirty="0">
                <a:latin typeface="Lucida Grande" pitchFamily="-110" charset="0"/>
                <a:ea typeface="MS PGothic" charset="0"/>
                <a:cs typeface="MS PGothic" charset="0"/>
                <a:sym typeface="Lucida Grande" pitchFamily="-110" charset="0"/>
              </a:rPr>
              <a:t>Divide by 45.57 (concentration in mg/</a:t>
            </a:r>
            <a:r>
              <a:rPr lang="en-US" sz="1500" dirty="0" err="1">
                <a:latin typeface="Lucida Grande" pitchFamily="-110" charset="0"/>
                <a:ea typeface="MS PGothic" charset="0"/>
                <a:cs typeface="MS PGothic" charset="0"/>
                <a:sym typeface="Lucida Grande" pitchFamily="-110" charset="0"/>
              </a:rPr>
              <a:t>mL</a:t>
            </a:r>
            <a:r>
              <a:rPr lang="en-US" sz="1500" dirty="0">
                <a:latin typeface="Lucida Grande" pitchFamily="-110" charset="0"/>
                <a:ea typeface="MS PGothic" charset="0"/>
                <a:cs typeface="MS PGothic" charset="0"/>
                <a:sym typeface="Lucida Grande" pitchFamily="-110" charset="0"/>
              </a:rPr>
              <a:t>) to get the correct rate of 1.2mL/hour.</a:t>
            </a:r>
          </a:p>
          <a:p>
            <a:pPr eaLnBrk="1" hangingPunct="1">
              <a:defRPr/>
            </a:pPr>
            <a:endParaRPr lang="en-US" sz="1500" dirty="0">
              <a:latin typeface="Lucida Grande" pitchFamily="-110" charset="0"/>
              <a:ea typeface="MS PGothic" charset="0"/>
              <a:cs typeface="MS PGothic" charset="0"/>
              <a:sym typeface="Lucida Grande" pitchFamily="-110" charset="0"/>
            </a:endParaRPr>
          </a:p>
          <a:p>
            <a:pPr eaLnBrk="1" hangingPunct="1">
              <a:defRPr/>
            </a:pPr>
            <a:r>
              <a:rPr lang="en-US" sz="1500" dirty="0">
                <a:latin typeface="Lucida Grande" pitchFamily="-110" charset="0"/>
                <a:ea typeface="MS PGothic" charset="0"/>
                <a:cs typeface="MS PGothic" charset="0"/>
                <a:sym typeface="Lucida Grande" pitchFamily="-110" charset="0"/>
              </a:rPr>
              <a:t>However, the nurse who programmed Denise’s pump calculated 28.8mL/hour (N) as the infusion rate because the 2nd step of the calculation was missed (N).</a:t>
            </a:r>
          </a:p>
          <a:p>
            <a:pPr eaLnBrk="1" hangingPunct="1">
              <a:defRPr/>
            </a:pPr>
            <a:endParaRPr lang="en-US" sz="1500" dirty="0">
              <a:latin typeface="Lucida Grande" pitchFamily="-110" charset="0"/>
              <a:ea typeface="MS PGothic" charset="0"/>
              <a:cs typeface="MS PGothic" charset="0"/>
              <a:sym typeface="Lucida Grande" pitchFamily="-110" charset="0"/>
            </a:endParaRPr>
          </a:p>
          <a:p>
            <a:pPr eaLnBrk="1" hangingPunct="1">
              <a:defRPr/>
            </a:pPr>
            <a:r>
              <a:rPr lang="en-US" dirty="0">
                <a:solidFill>
                  <a:srgbClr val="000000"/>
                </a:solidFill>
                <a:latin typeface="Arial" pitchFamily="-110" charset="0"/>
                <a:ea typeface="Arial" pitchFamily="-110" charset="0"/>
                <a:cs typeface="Arial" pitchFamily="-110" charset="0"/>
                <a:sym typeface="Arial" pitchFamily="-110" charset="0"/>
              </a:rPr>
              <a:t>A double check was done by a second nurse who verified the calculation and programming parameters. She couldn’t find a calculator so she worked out the calculation on a scrap piece of paper and confirmed the 28.8 </a:t>
            </a:r>
            <a:r>
              <a:rPr lang="en-US" dirty="0" err="1">
                <a:solidFill>
                  <a:srgbClr val="000000"/>
                </a:solidFill>
                <a:latin typeface="Arial" pitchFamily="-110" charset="0"/>
                <a:ea typeface="Arial" pitchFamily="-110" charset="0"/>
                <a:cs typeface="Arial" pitchFamily="-110" charset="0"/>
                <a:sym typeface="Arial" pitchFamily="-110" charset="0"/>
              </a:rPr>
              <a:t>mL</a:t>
            </a:r>
            <a:r>
              <a:rPr lang="en-US" dirty="0">
                <a:solidFill>
                  <a:srgbClr val="000000"/>
                </a:solidFill>
                <a:latin typeface="Arial" pitchFamily="-110" charset="0"/>
                <a:ea typeface="Arial" pitchFamily="-110" charset="0"/>
                <a:cs typeface="Arial" pitchFamily="-110" charset="0"/>
                <a:sym typeface="Arial" pitchFamily="-110" charset="0"/>
              </a:rPr>
              <a:t>/hour rate. The first nurse proceeded to program the pump with this rate.</a:t>
            </a:r>
          </a:p>
          <a:p>
            <a:pPr eaLnBrk="1" hangingPunct="1">
              <a:defRPr/>
            </a:pPr>
            <a:endParaRPr lang="en-US" dirty="0">
              <a:solidFill>
                <a:srgbClr val="000000"/>
              </a:solidFill>
              <a:latin typeface="Arial" pitchFamily="-110" charset="0"/>
              <a:ea typeface="Arial" pitchFamily="-110" charset="0"/>
              <a:cs typeface="Arial" pitchFamily="-110" charset="0"/>
              <a:sym typeface="Arial" pitchFamily="-110" charset="0"/>
            </a:endParaRPr>
          </a:p>
          <a:p>
            <a:pPr eaLnBrk="1" hangingPunct="1">
              <a:defRPr/>
            </a:pPr>
            <a:r>
              <a:rPr lang="en-US" dirty="0">
                <a:solidFill>
                  <a:srgbClr val="000000"/>
                </a:solidFill>
                <a:latin typeface="Arial" pitchFamily="-110" charset="0"/>
                <a:ea typeface="Arial" pitchFamily="-110" charset="0"/>
                <a:cs typeface="Arial" pitchFamily="-110" charset="0"/>
                <a:sym typeface="Arial" pitchFamily="-110" charset="0"/>
              </a:rPr>
              <a:t>As we know, this resulted in the 24-fold over dose that led to Denise’s death.</a:t>
            </a:r>
          </a:p>
          <a:p>
            <a:pPr eaLnBrk="1" hangingPunct="1">
              <a:defRPr/>
            </a:pPr>
            <a:endParaRPr lang="en-US" dirty="0">
              <a:solidFill>
                <a:srgbClr val="000000"/>
              </a:solidFill>
              <a:latin typeface="Arial" pitchFamily="-110" charset="0"/>
              <a:ea typeface="Arial" pitchFamily="-110" charset="0"/>
              <a:cs typeface="Arial" pitchFamily="-110" charset="0"/>
              <a:sym typeface="Arial" pitchFamily="-110"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1031"/>
          <p:cNvSpPr>
            <a:spLocks noGrp="1"/>
          </p:cNvSpPr>
          <p:nvPr>
            <p:ph type="sldNum" sz="quarter" idx="5"/>
          </p:nvPr>
        </p:nvSpPr>
        <p:spPr>
          <a:noFill/>
        </p:spPr>
        <p:txBody>
          <a:bodyPr/>
          <a:lstStyle/>
          <a:p>
            <a:fld id="{478E406D-87A0-7348-BA37-B67E3CFCBEF8}" type="slidenum">
              <a:rPr lang="en-US">
                <a:latin typeface="Gill Sans" pitchFamily="33" charset="0"/>
                <a:ea typeface="ヒラギノ角ゴ Pro W3" pitchFamily="33" charset="-128"/>
                <a:cs typeface="ヒラギノ角ゴ Pro W3" pitchFamily="33" charset="-128"/>
                <a:sym typeface="Gill Sans" pitchFamily="33" charset="0"/>
              </a:rPr>
              <a:pPr/>
              <a:t>14</a:t>
            </a:fld>
            <a:endParaRPr lang="en-US">
              <a:latin typeface="Gill Sans" pitchFamily="33" charset="0"/>
              <a:ea typeface="ヒラギノ角ゴ Pro W3" pitchFamily="33" charset="-128"/>
              <a:cs typeface="ヒラギノ角ゴ Pro W3" pitchFamily="33" charset="-128"/>
              <a:sym typeface="Gill Sans" pitchFamily="33"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p:cNvSpPr>
          <p:nvPr>
            <p:ph type="body" idx="1"/>
          </p:nvPr>
        </p:nvSpPr>
        <p:spPr>
          <a:noFill/>
          <a:ln w="9525"/>
        </p:spPr>
        <p:txBody>
          <a:bodyPr/>
          <a:lstStyle/>
          <a:p>
            <a:pPr eaLnBrk="1" hangingPunct="1"/>
            <a:r>
              <a:rPr lang="en-US">
                <a:latin typeface="Gill Sans" pitchFamily="33" charset="0"/>
                <a:ea typeface="MS PGothic" charset="0"/>
                <a:cs typeface="MS PGothic" charset="0"/>
              </a:rPr>
              <a:t>There it is on the bag: 1.2mL/h (N)</a:t>
            </a:r>
          </a:p>
          <a:p>
            <a:pPr eaLnBrk="1" hangingPunct="1"/>
            <a:endParaRPr lang="en-US">
              <a:latin typeface="Gill Sans" pitchFamily="33" charset="0"/>
              <a:ea typeface="MS PGothic" charset="0"/>
              <a:cs typeface="MS PGothic" charset="0"/>
            </a:endParaRPr>
          </a:p>
          <a:p>
            <a:pPr eaLnBrk="1" hangingPunct="1"/>
            <a:r>
              <a:rPr lang="en-US">
                <a:latin typeface="Gill Sans" pitchFamily="33" charset="0"/>
                <a:ea typeface="MS PGothic" charset="0"/>
                <a:cs typeface="MS PGothic" charset="0"/>
              </a:rPr>
              <a:t>So I’m going to ask what might be a controversial question - and that is - should the nurses in this case bear the blame for Denise’s death?  1st nurse or 2nd nurse to blame?  (In case of silent audience: raise the question of professional responsibility, of the 5 rights, etc etc). There are no right or wrong answers here. </a:t>
            </a:r>
          </a:p>
          <a:p>
            <a:pPr eaLnBrk="1" hangingPunct="1"/>
            <a:r>
              <a:rPr lang="en-US">
                <a:latin typeface="Gill Sans" pitchFamily="33" charset="0"/>
                <a:ea typeface="MS PGothic" charset="0"/>
                <a:cs typeface="MS PGothic" charset="0"/>
              </a:rPr>
              <a:t>(May already be picking up on systemic issues: label, pump, processes)</a:t>
            </a:r>
          </a:p>
          <a:p>
            <a:pPr eaLnBrk="1" hangingPunct="1"/>
            <a:r>
              <a:rPr lang="en-US">
                <a:latin typeface="Gill Sans" pitchFamily="33" charset="0"/>
                <a:ea typeface="MS PGothic" charset="0"/>
                <a:cs typeface="MS PGothic" charset="0"/>
              </a:rPr>
              <a:t>At this point, I hope you are realizing that processes put in place are not always designed well. If processes were designed better, the chances of error decreases.</a:t>
            </a:r>
          </a:p>
          <a:p>
            <a:pPr eaLnBrk="1" hangingPunct="1"/>
            <a:endParaRPr lang="en-US">
              <a:latin typeface="Gill Sans" pitchFamily="33" charset="0"/>
              <a:ea typeface="MS PGothic" charset="0"/>
              <a:cs typeface="MS PGothic" charset="0"/>
            </a:endParaRPr>
          </a:p>
          <a:p>
            <a:pPr eaLnBrk="1" hangingPunct="1"/>
            <a:r>
              <a:rPr lang="en-US">
                <a:latin typeface="Gill Sans" pitchFamily="33" charset="0"/>
                <a:ea typeface="MS PGothic" charset="0"/>
                <a:cs typeface="MS PGothic" charset="0"/>
              </a:rPr>
              <a:t>Now I’m going to show you a video, which may seem out of place…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1031"/>
          <p:cNvSpPr>
            <a:spLocks noGrp="1"/>
          </p:cNvSpPr>
          <p:nvPr>
            <p:ph type="sldNum" sz="quarter" idx="5"/>
          </p:nvPr>
        </p:nvSpPr>
        <p:spPr>
          <a:noFill/>
        </p:spPr>
        <p:txBody>
          <a:bodyPr/>
          <a:lstStyle/>
          <a:p>
            <a:fld id="{35F23542-8E99-A744-9C96-69EDA66687EB}" type="slidenum">
              <a:rPr lang="en-US">
                <a:latin typeface="Gill Sans" pitchFamily="33" charset="0"/>
                <a:ea typeface="ヒラギノ角ゴ Pro W3" pitchFamily="33" charset="-128"/>
                <a:cs typeface="ヒラギノ角ゴ Pro W3" pitchFamily="33" charset="-128"/>
                <a:sym typeface="Gill Sans" pitchFamily="33" charset="0"/>
              </a:rPr>
              <a:pPr/>
              <a:t>15</a:t>
            </a:fld>
            <a:endParaRPr lang="en-US">
              <a:latin typeface="Gill Sans" pitchFamily="33" charset="0"/>
              <a:ea typeface="ヒラギノ角ゴ Pro W3" pitchFamily="33" charset="-128"/>
              <a:cs typeface="ヒラギノ角ゴ Pro W3" pitchFamily="33" charset="-128"/>
              <a:sym typeface="Gill Sans" pitchFamily="33"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p:cNvSpPr>
          <p:nvPr>
            <p:ph type="body" idx="1"/>
          </p:nvPr>
        </p:nvSpPr>
        <p:spPr>
          <a:noFill/>
          <a:ln w="9525"/>
        </p:spPr>
        <p:txBody>
          <a:bodyPr/>
          <a:lstStyle/>
          <a:p>
            <a:pPr eaLnBrk="1" hangingPunct="1"/>
            <a:r>
              <a:rPr lang="en-US">
                <a:latin typeface="Gill Sans" pitchFamily="33" charset="0"/>
                <a:ea typeface="MS PGothic" charset="0"/>
                <a:cs typeface="MS PGothic" charset="0"/>
              </a:rPr>
              <a:t>For those who may have seen it before, please play along and keep your answers to yourself. </a:t>
            </a:r>
          </a:p>
          <a:p>
            <a:pPr eaLnBrk="1" hangingPunct="1"/>
            <a:r>
              <a:rPr lang="en-US">
                <a:latin typeface="Gill Sans" pitchFamily="33" charset="0"/>
                <a:ea typeface="MS PGothic" charset="0"/>
                <a:cs typeface="MS PGothic" charset="0"/>
              </a:rPr>
              <a:t>What I’d like you to do while you’re watching this video is keep your eye on the team wearing </a:t>
            </a:r>
            <a:r>
              <a:rPr lang="en-US" b="1" u="sng">
                <a:latin typeface="Gill Sans" pitchFamily="33" charset="0"/>
                <a:ea typeface="MS PGothic" charset="0"/>
                <a:cs typeface="MS PGothic" charset="0"/>
              </a:rPr>
              <a:t>WHITE</a:t>
            </a:r>
            <a:r>
              <a:rPr lang="en-US">
                <a:latin typeface="Gill Sans" pitchFamily="33" charset="0"/>
                <a:ea typeface="MS PGothic" charset="0"/>
                <a:cs typeface="MS PGothic" charset="0"/>
              </a:rPr>
              <a:t> shirts. Count the number of passes that this team makes to each other throughout the duration of the video.</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1031"/>
          <p:cNvSpPr>
            <a:spLocks noGrp="1"/>
          </p:cNvSpPr>
          <p:nvPr>
            <p:ph type="sldNum" sz="quarter" idx="5"/>
          </p:nvPr>
        </p:nvSpPr>
        <p:spPr>
          <a:noFill/>
        </p:spPr>
        <p:txBody>
          <a:bodyPr/>
          <a:lstStyle/>
          <a:p>
            <a:fld id="{14ACF613-F16F-3C43-B7A8-7A7765BAC731}" type="slidenum">
              <a:rPr lang="en-US">
                <a:latin typeface="Gill Sans" pitchFamily="33" charset="0"/>
                <a:ea typeface="ヒラギノ角ゴ Pro W3" pitchFamily="33" charset="-128"/>
                <a:cs typeface="ヒラギノ角ゴ Pro W3" pitchFamily="33" charset="-128"/>
                <a:sym typeface="Gill Sans" pitchFamily="33" charset="0"/>
              </a:rPr>
              <a:pPr/>
              <a:t>16</a:t>
            </a:fld>
            <a:endParaRPr lang="en-US">
              <a:latin typeface="Gill Sans" pitchFamily="33" charset="0"/>
              <a:ea typeface="ヒラギノ角ゴ Pro W3" pitchFamily="33" charset="-128"/>
              <a:cs typeface="ヒラギノ角ゴ Pro W3" pitchFamily="33" charset="-128"/>
              <a:sym typeface="Gill Sans" pitchFamily="33"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p:cNvSpPr>
          <p:nvPr>
            <p:ph type="body" idx="1"/>
          </p:nvPr>
        </p:nvSpPr>
        <p:spPr>
          <a:noFill/>
          <a:ln w="9525"/>
        </p:spPr>
        <p:txBody>
          <a:bodyPr/>
          <a:lstStyle/>
          <a:p>
            <a:pPr eaLnBrk="1" hangingPunct="1"/>
            <a:r>
              <a:rPr lang="en-US">
                <a:latin typeface="Arial" pitchFamily="33" charset="0"/>
                <a:ea typeface="ＭＳ Ｐゴシック" pitchFamily="33" charset="-128"/>
                <a:cs typeface="ＭＳ Ｐゴシック" pitchFamily="33" charset="-128"/>
              </a:rPr>
              <a:t>This is our first ‘human factor’: if we’re too focused on something we might miss something that’s right there in front of us.</a:t>
            </a:r>
          </a:p>
          <a:p>
            <a:pPr eaLnBrk="1" hangingPunct="1"/>
            <a:r>
              <a:rPr lang="en-US">
                <a:latin typeface="Arial" pitchFamily="33" charset="0"/>
                <a:ea typeface="ＭＳ Ｐゴシック" pitchFamily="33" charset="-128"/>
                <a:cs typeface="ＭＳ Ｐゴシック" pitchFamily="33" charset="-128"/>
              </a:rPr>
              <a:t>The 1st time you watched the video you were too busy counting passes that you didn’t see something that was very obvious when you took a step back and looked at the whole picture.</a:t>
            </a:r>
          </a:p>
          <a:p>
            <a:pPr eaLnBrk="1" hangingPunct="1"/>
            <a:endParaRPr lang="en-US">
              <a:latin typeface="Arial" pitchFamily="33" charset="0"/>
              <a:ea typeface="ＭＳ Ｐゴシック" pitchFamily="33" charset="-128"/>
              <a:cs typeface="ＭＳ Ｐゴシック" pitchFamily="33" charset="-128"/>
            </a:endParaRPr>
          </a:p>
          <a:p>
            <a:pPr eaLnBrk="1" hangingPunct="1"/>
            <a:r>
              <a:rPr lang="en-US">
                <a:latin typeface="Arial" pitchFamily="33" charset="0"/>
                <a:ea typeface="ＭＳ Ｐゴシック" pitchFamily="33" charset="-128"/>
                <a:cs typeface="ＭＳ Ｐゴシック" pitchFamily="33" charset="-128"/>
              </a:rPr>
              <a:t>On a daily basis our sense are inundated with such a large amount of input, sights, sounds, smells, etc., that our minds cannot fully process it all. To cope with the problem, we have evolved a mechanism called attention, which acts as a filter that quickly examines sensory input and selects a small percentage for full processing and for conscious perception. The remaining information is lost, unnoticed and unremembered - we are inattentionally blind to it since it never reached consciousness.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AD583633-8B54-CA4A-BD7E-6637E0FFD08A}" type="slidenum">
              <a:rPr lang="en-US">
                <a:latin typeface="Arial" pitchFamily="36" charset="0"/>
              </a:rPr>
              <a:pPr/>
              <a:t>17</a:t>
            </a:fld>
            <a:endParaRPr lang="en-US">
              <a:latin typeface="Arial" pitchFamily="36"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r>
              <a:rPr lang="en-US" dirty="0" smtClean="0">
                <a:latin typeface="Arial" pitchFamily="36" charset="0"/>
                <a:ea typeface="ＭＳ Ｐゴシック" pitchFamily="36" charset="-128"/>
                <a:cs typeface="ＭＳ Ｐゴシック" pitchFamily="36" charset="-128"/>
              </a:rPr>
              <a:t>As a result of the Cross coming forward,</a:t>
            </a:r>
            <a:r>
              <a:rPr lang="en-US" baseline="0" dirty="0" smtClean="0">
                <a:latin typeface="Arial" pitchFamily="36" charset="0"/>
                <a:ea typeface="ＭＳ Ｐゴシック" pitchFamily="36" charset="-128"/>
                <a:cs typeface="ＭＳ Ｐゴシック" pitchFamily="36" charset="-128"/>
              </a:rPr>
              <a:t> </a:t>
            </a:r>
            <a:r>
              <a:rPr lang="en-US" dirty="0" smtClean="0">
                <a:latin typeface="Arial" pitchFamily="36" charset="0"/>
                <a:ea typeface="ＭＳ Ｐゴシック" pitchFamily="36" charset="-128"/>
                <a:cs typeface="ＭＳ Ｐゴシック" pitchFamily="36" charset="-128"/>
              </a:rPr>
              <a:t>ISMP did an excellent review of the root causes of the sentinel</a:t>
            </a:r>
            <a:r>
              <a:rPr lang="en-US" baseline="0" dirty="0" smtClean="0">
                <a:latin typeface="Arial" pitchFamily="36" charset="0"/>
                <a:ea typeface="ＭＳ Ｐゴシック" pitchFamily="36" charset="-128"/>
                <a:cs typeface="ＭＳ Ｐゴシック" pitchFamily="36" charset="-128"/>
              </a:rPr>
              <a:t> event</a:t>
            </a:r>
          </a:p>
          <a:p>
            <a:pPr eaLnBrk="1" hangingPunct="1"/>
            <a:r>
              <a:rPr lang="en-US" baseline="0" dirty="0" smtClean="0">
                <a:latin typeface="Arial" pitchFamily="36" charset="0"/>
                <a:ea typeface="ＭＳ Ｐゴシック" pitchFamily="36" charset="-128"/>
                <a:cs typeface="ＭＳ Ｐゴシック" pitchFamily="36" charset="-128"/>
              </a:rPr>
              <a:t>Identified multiple factors in the complex system that led to this event</a:t>
            </a:r>
            <a:endParaRPr lang="en-US" dirty="0" smtClean="0">
              <a:latin typeface="Arial" pitchFamily="36" charset="0"/>
              <a:ea typeface="ＭＳ Ｐゴシック" pitchFamily="36" charset="-128"/>
              <a:cs typeface="ＭＳ Ｐゴシック" pitchFamily="36" charset="-128"/>
            </a:endParaRPr>
          </a:p>
          <a:p>
            <a:pPr eaLnBrk="1" hangingPunct="1"/>
            <a:r>
              <a:rPr lang="en-US" dirty="0" smtClean="0">
                <a:latin typeface="Arial" pitchFamily="36" charset="0"/>
                <a:ea typeface="ＭＳ Ｐゴシック" pitchFamily="36" charset="-128"/>
                <a:cs typeface="ＭＳ Ｐゴシック" pitchFamily="36" charset="-128"/>
              </a:rPr>
              <a:t>Identified that a number of other incidents had also occurred</a:t>
            </a:r>
          </a:p>
          <a:p>
            <a:pPr eaLnBrk="1" hangingPunct="1"/>
            <a:r>
              <a:rPr lang="en-US" dirty="0" smtClean="0">
                <a:latin typeface="Arial" pitchFamily="36" charset="0"/>
                <a:ea typeface="ＭＳ Ｐゴシック" pitchFamily="36" charset="-128"/>
                <a:cs typeface="ＭＳ Ｐゴシック" pitchFamily="36" charset="-128"/>
              </a:rPr>
              <a:t>Report </a:t>
            </a:r>
            <a:r>
              <a:rPr lang="en-US" dirty="0" err="1" smtClean="0">
                <a:latin typeface="Arial" pitchFamily="36" charset="0"/>
                <a:ea typeface="ＭＳ Ｐゴシック" pitchFamily="36" charset="-128"/>
                <a:cs typeface="ＭＳ Ｐゴシック" pitchFamily="36" charset="-128"/>
              </a:rPr>
              <a:t>focussed</a:t>
            </a:r>
            <a:r>
              <a:rPr lang="en-US" dirty="0" smtClean="0">
                <a:latin typeface="Arial" pitchFamily="36" charset="0"/>
                <a:ea typeface="ＭＳ Ｐゴシック" pitchFamily="36" charset="-128"/>
                <a:cs typeface="ＭＳ Ｐゴシック" pitchFamily="36" charset="-128"/>
              </a:rPr>
              <a:t> on factors leading to this specific event with this drug at this site.</a:t>
            </a:r>
          </a:p>
          <a:p>
            <a:pPr eaLnBrk="1" hangingPunct="1"/>
            <a:r>
              <a:rPr lang="en-US" dirty="0" smtClean="0">
                <a:latin typeface="Arial" pitchFamily="36" charset="0"/>
                <a:ea typeface="ＭＳ Ｐゴシック" pitchFamily="36" charset="-128"/>
                <a:cs typeface="ＭＳ Ｐゴシック" pitchFamily="36" charset="-128"/>
              </a:rPr>
              <a:t>Lots of findings relevant to the general oncology community</a:t>
            </a:r>
          </a:p>
          <a:p>
            <a:pPr eaLnBrk="1" hangingPunct="1"/>
            <a:r>
              <a:rPr lang="en-US" dirty="0" smtClean="0">
                <a:latin typeface="Arial" pitchFamily="36" charset="0"/>
                <a:ea typeface="ＭＳ Ｐゴシック" pitchFamily="36" charset="-128"/>
                <a:cs typeface="ＭＳ Ｐゴシック" pitchFamily="36" charset="-128"/>
              </a:rPr>
              <a:t>But it also highlighted to us that there were things we did not know…</a:t>
            </a:r>
          </a:p>
          <a:p>
            <a:pPr eaLnBrk="1" hangingPunct="1"/>
            <a:r>
              <a:rPr lang="en-US" dirty="0" smtClean="0">
                <a:latin typeface="Arial" pitchFamily="36" charset="0"/>
                <a:ea typeface="ＭＳ Ｐゴシック" pitchFamily="36" charset="-128"/>
                <a:cs typeface="ＭＳ Ｐゴシック" pitchFamily="36" charset="-128"/>
              </a:rPr>
              <a:t>FORMATION OF STSC</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B507CE3A-8796-EB47-A309-ED8ED56D8BF0}" type="slidenum">
              <a:rPr lang="en-US">
                <a:latin typeface="Arial" pitchFamily="36" charset="0"/>
              </a:rPr>
              <a:pPr/>
              <a:t>18</a:t>
            </a:fld>
            <a:endParaRPr lang="en-US">
              <a:latin typeface="Arial" pitchFamily="36"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xfrm>
            <a:off x="914400" y="4343400"/>
            <a:ext cx="5029200" cy="4114800"/>
          </a:xfrm>
          <a:noFill/>
          <a:ln/>
        </p:spPr>
        <p:txBody>
          <a:bodyPr/>
          <a:lstStyle/>
          <a:p>
            <a:pPr eaLnBrk="1" hangingPunct="1"/>
            <a:endParaRPr lang="en-US" dirty="0">
              <a:latin typeface="Arial" pitchFamily="36" charset="0"/>
              <a:ea typeface="ＭＳ Ｐゴシック" pitchFamily="36" charset="-128"/>
              <a:cs typeface="ＭＳ Ｐゴシック" pitchFamily="36"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Oncology</a:t>
            </a:r>
            <a:r>
              <a:rPr lang="en-US" baseline="0" dirty="0" smtClean="0"/>
              <a:t> leaders from across Canada!</a:t>
            </a:r>
          </a:p>
          <a:p>
            <a:r>
              <a:rPr lang="en-US" baseline="0" dirty="0" smtClean="0"/>
              <a:t>Multidisciplinary</a:t>
            </a:r>
            <a:endParaRPr lang="en-US" dirty="0"/>
          </a:p>
        </p:txBody>
      </p:sp>
      <p:sp>
        <p:nvSpPr>
          <p:cNvPr id="4" name="Slide Number Placeholder 3"/>
          <p:cNvSpPr>
            <a:spLocks noGrp="1"/>
          </p:cNvSpPr>
          <p:nvPr>
            <p:ph type="sldNum" sz="quarter" idx="10"/>
          </p:nvPr>
        </p:nvSpPr>
        <p:spPr/>
        <p:txBody>
          <a:bodyPr/>
          <a:lstStyle/>
          <a:p>
            <a:fld id="{300B0073-4DD8-0B47-8BCD-ACA7FB1D68DC}"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p>
            <a:fld id="{96CF32F0-8B1B-A34C-BFDE-F90307B0607D}" type="slidenum">
              <a:rPr lang="en-US">
                <a:latin typeface="Arial" pitchFamily="36" charset="0"/>
              </a:rPr>
              <a:pPr/>
              <a:t>20</a:t>
            </a:fld>
            <a:endParaRPr lang="en-US">
              <a:latin typeface="Arial" pitchFamily="36" charset="0"/>
            </a:endParaRPr>
          </a:p>
        </p:txBody>
      </p:sp>
      <p:sp>
        <p:nvSpPr>
          <p:cNvPr id="1433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44C622BD-AC49-BC4A-A8F2-0197A467FB2C}" type="slidenum">
              <a:rPr lang="en-US" sz="1200">
                <a:ea typeface="ＭＳ Ｐゴシック" pitchFamily="36" charset="-128"/>
                <a:cs typeface="ＭＳ Ｐゴシック" pitchFamily="36" charset="-128"/>
              </a:rPr>
              <a:pPr algn="r"/>
              <a:t>20</a:t>
            </a:fld>
            <a:endParaRPr lang="en-US" sz="1200">
              <a:ea typeface="ＭＳ Ｐゴシック" pitchFamily="36" charset="-128"/>
              <a:cs typeface="ＭＳ Ｐゴシック" pitchFamily="36" charset="-128"/>
            </a:endParaRPr>
          </a:p>
        </p:txBody>
      </p:sp>
      <p:sp>
        <p:nvSpPr>
          <p:cNvPr id="14340" name="Rectangle 2"/>
          <p:cNvSpPr>
            <a:spLocks noGrp="1" noRot="1" noChangeAspect="1" noChangeArrowheads="1" noTextEdit="1"/>
          </p:cNvSpPr>
          <p:nvPr>
            <p:ph type="sldImg"/>
          </p:nvPr>
        </p:nvSpPr>
        <p:spPr>
          <a:ln/>
        </p:spPr>
      </p:sp>
      <p:sp>
        <p:nvSpPr>
          <p:cNvPr id="14341" name="Rectangle 3"/>
          <p:cNvSpPr>
            <a:spLocks noGrp="1" noChangeArrowheads="1"/>
          </p:cNvSpPr>
          <p:nvPr>
            <p:ph type="body" idx="1"/>
          </p:nvPr>
        </p:nvSpPr>
        <p:spPr>
          <a:noFill/>
          <a:ln/>
        </p:spPr>
        <p:txBody>
          <a:bodyPr/>
          <a:lstStyle/>
          <a:p>
            <a:pPr lvl="1" eaLnBrk="1" hangingPunct="1"/>
            <a:r>
              <a:rPr lang="en-US" dirty="0" smtClean="0">
                <a:latin typeface="Arial" pitchFamily="36" charset="0"/>
              </a:rPr>
              <a:t>Lots of support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a:ln/>
        </p:spPr>
      </p:sp>
      <p:sp>
        <p:nvSpPr>
          <p:cNvPr id="19459" name="Notes Placeholder 2"/>
          <p:cNvSpPr>
            <a:spLocks noGrp="1"/>
          </p:cNvSpPr>
          <p:nvPr>
            <p:ph type="body" idx="1"/>
          </p:nvPr>
        </p:nvSpPr>
        <p:spPr>
          <a:noFill/>
          <a:ln w="9525"/>
        </p:spPr>
        <p:txBody>
          <a:bodyPr/>
          <a:lstStyle/>
          <a:p>
            <a:pPr eaLnBrk="1" hangingPunct="1"/>
            <a:r>
              <a:rPr lang="en-US" i="0" baseline="0" dirty="0" smtClean="0">
                <a:latin typeface="Gill Sans" pitchFamily="29" charset="0"/>
                <a:ea typeface="ＭＳ Ｐゴシック" pitchFamily="29" charset="-128"/>
                <a:cs typeface="ＭＳ Ｐゴシック" pitchFamily="29" charset="-128"/>
              </a:rPr>
              <a:t>This is the approach we take to safety.</a:t>
            </a:r>
          </a:p>
        </p:txBody>
      </p:sp>
      <p:sp>
        <p:nvSpPr>
          <p:cNvPr id="19460" name="Slide Number Placeholder 3"/>
          <p:cNvSpPr>
            <a:spLocks noGrp="1"/>
          </p:cNvSpPr>
          <p:nvPr>
            <p:ph type="sldNum" sz="quarter" idx="5"/>
          </p:nvPr>
        </p:nvSpPr>
        <p:spPr>
          <a:noFill/>
        </p:spPr>
        <p:txBody>
          <a:bodyPr/>
          <a:lstStyle/>
          <a:p>
            <a:fld id="{4A970377-E010-D54F-ACFE-0C64C14438D4}" type="slidenum">
              <a:rPr lang="en-US" smtClean="0">
                <a:latin typeface="Gill Sans" pitchFamily="29" charset="0"/>
                <a:ea typeface="ＭＳ Ｐゴシック" pitchFamily="29" charset="-128"/>
                <a:cs typeface="ＭＳ Ｐゴシック" pitchFamily="29" charset="-128"/>
                <a:sym typeface="Gill Sans" pitchFamily="29" charset="0"/>
              </a:rPr>
              <a:pPr/>
              <a:t>3</a:t>
            </a:fld>
            <a:endParaRPr lang="en-US" smtClean="0">
              <a:latin typeface="Gill Sans" pitchFamily="29" charset="0"/>
              <a:ea typeface="ＭＳ Ｐゴシック" pitchFamily="29" charset="-128"/>
              <a:cs typeface="ＭＳ Ｐゴシック" pitchFamily="29" charset="-128"/>
              <a:sym typeface="Gill Sans" pitchFamily="29"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65D44941-27AE-FE4C-970D-F0FB525C338A}" type="slidenum">
              <a:rPr lang="en-US">
                <a:latin typeface="Arial" pitchFamily="36" charset="0"/>
              </a:rPr>
              <a:pPr/>
              <a:t>21</a:t>
            </a:fld>
            <a:endParaRPr lang="en-US">
              <a:latin typeface="Arial" pitchFamily="36"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xfrm>
            <a:off x="914400" y="4343400"/>
            <a:ext cx="5029200" cy="4114800"/>
          </a:xfrm>
          <a:noFill/>
          <a:ln/>
        </p:spPr>
        <p:txBody>
          <a:bodyPr/>
          <a:lstStyle/>
          <a:p>
            <a:pPr eaLnBrk="1" hangingPunct="1"/>
            <a:r>
              <a:rPr lang="en-US" dirty="0" smtClean="0">
                <a:latin typeface="Arial" pitchFamily="36" charset="0"/>
                <a:ea typeface="ＭＳ Ｐゴシック" pitchFamily="36" charset="-128"/>
                <a:cs typeface="ＭＳ Ｐゴシック" pitchFamily="36" charset="-128"/>
              </a:rPr>
              <a:t>The ISMP</a:t>
            </a:r>
            <a:r>
              <a:rPr lang="en-US" baseline="0" dirty="0" smtClean="0">
                <a:latin typeface="Arial" pitchFamily="36" charset="0"/>
                <a:ea typeface="ＭＳ Ｐゴシック" pitchFamily="36" charset="-128"/>
                <a:cs typeface="ＭＳ Ｐゴシック" pitchFamily="36" charset="-128"/>
              </a:rPr>
              <a:t> report gave us a lot of insight into the systems issues that led directly to the 5FU incident</a:t>
            </a:r>
          </a:p>
          <a:p>
            <a:pPr eaLnBrk="1" hangingPunct="1"/>
            <a:r>
              <a:rPr lang="en-US" baseline="0" dirty="0" smtClean="0">
                <a:latin typeface="Arial" pitchFamily="36" charset="0"/>
                <a:ea typeface="ＭＳ Ｐゴシック" pitchFamily="36" charset="-128"/>
                <a:cs typeface="ＭＳ Ｐゴシック" pitchFamily="36" charset="-128"/>
              </a:rPr>
              <a:t>However, it highlighted to us that we didn’t actually have a great sense of current practice</a:t>
            </a:r>
          </a:p>
          <a:p>
            <a:pPr eaLnBrk="1" hangingPunct="1"/>
            <a:r>
              <a:rPr lang="en-US" b="1" baseline="0" dirty="0" smtClean="0">
                <a:latin typeface="Arial" pitchFamily="36" charset="0"/>
                <a:ea typeface="ＭＳ Ｐゴシック" pitchFamily="36" charset="-128"/>
                <a:cs typeface="ＭＳ Ｐゴシック" pitchFamily="36" charset="-128"/>
              </a:rPr>
              <a:t>Bullet 1</a:t>
            </a:r>
            <a:endParaRPr lang="en-US" b="0" baseline="0" dirty="0" smtClean="0">
              <a:latin typeface="Arial" pitchFamily="36" charset="0"/>
              <a:ea typeface="ＭＳ Ｐゴシック" pitchFamily="36" charset="-128"/>
              <a:cs typeface="ＭＳ Ｐゴシック" pitchFamily="36" charset="-128"/>
            </a:endParaRPr>
          </a:p>
          <a:p>
            <a:pPr eaLnBrk="1" hangingPunct="1"/>
            <a:r>
              <a:rPr lang="en-US" b="0" baseline="0" dirty="0" smtClean="0">
                <a:latin typeface="Arial" pitchFamily="36" charset="0"/>
                <a:ea typeface="ＭＳ Ｐゴシック" pitchFamily="36" charset="-128"/>
                <a:cs typeface="ＭＳ Ｐゴシック" pitchFamily="36" charset="-128"/>
              </a:rPr>
              <a:t>And we were concerned that there were safety issues that didn’t come to the fore as a result of the 5FU, but that were still out there.</a:t>
            </a:r>
          </a:p>
          <a:p>
            <a:pPr eaLnBrk="1" hangingPunct="1"/>
            <a:r>
              <a:rPr lang="en-US" b="1" baseline="0" dirty="0" smtClean="0">
                <a:latin typeface="Arial" pitchFamily="36" charset="0"/>
                <a:ea typeface="ＭＳ Ｐゴシック" pitchFamily="36" charset="-128"/>
                <a:cs typeface="ＭＳ Ｐゴシック" pitchFamily="36" charset="-128"/>
              </a:rPr>
              <a:t>Bullet 2</a:t>
            </a:r>
          </a:p>
          <a:p>
            <a:pPr eaLnBrk="1" hangingPunct="1"/>
            <a:r>
              <a:rPr lang="en-US" b="0" baseline="0" dirty="0" smtClean="0">
                <a:latin typeface="Arial" pitchFamily="36" charset="0"/>
                <a:ea typeface="ＭＳ Ｐゴシック" pitchFamily="36" charset="-128"/>
                <a:cs typeface="ＭＳ Ｐゴシック" pitchFamily="36" charset="-128"/>
              </a:rPr>
              <a:t>And ultimately, once we had an understanding of current practice and safety issues, we wanted to be able to…</a:t>
            </a:r>
          </a:p>
          <a:p>
            <a:pPr eaLnBrk="1" hangingPunct="1"/>
            <a:r>
              <a:rPr lang="en-US" b="1" baseline="0" dirty="0" smtClean="0">
                <a:latin typeface="Arial" pitchFamily="36" charset="0"/>
                <a:ea typeface="ＭＳ Ｐゴシック" pitchFamily="36" charset="-128"/>
                <a:cs typeface="ＭＳ Ｐゴシック" pitchFamily="36" charset="-128"/>
              </a:rPr>
              <a:t>Bullet 3</a:t>
            </a:r>
          </a:p>
          <a:p>
            <a:pPr eaLnBrk="1" hangingPunct="1"/>
            <a:r>
              <a:rPr lang="en-US" b="0" baseline="0" dirty="0" smtClean="0">
                <a:latin typeface="Arial" pitchFamily="36" charset="0"/>
                <a:ea typeface="ＭＳ Ｐゴシック" pitchFamily="36" charset="-128"/>
                <a:cs typeface="ＭＳ Ｐゴシック" pitchFamily="36" charset="-128"/>
              </a:rPr>
              <a:t>So we embarked on a multi-phased, multi-method project…</a:t>
            </a:r>
            <a:endParaRPr lang="en-US" b="0" dirty="0" smtClean="0">
              <a:latin typeface="Arial" pitchFamily="36" charset="0"/>
              <a:ea typeface="ＭＳ Ｐゴシック" pitchFamily="36" charset="-128"/>
              <a:cs typeface="ＭＳ Ｐゴシック" pitchFamily="36"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1C763211-F73E-8C4A-9813-1F33199C2C97}" type="slidenum">
              <a:rPr lang="en-US">
                <a:latin typeface="Arial" pitchFamily="36" charset="0"/>
              </a:rPr>
              <a:pPr/>
              <a:t>22</a:t>
            </a:fld>
            <a:endParaRPr lang="en-US">
              <a:latin typeface="Arial" pitchFamily="36" charset="0"/>
            </a:endParaRPr>
          </a:p>
        </p:txBody>
      </p:sp>
      <p:sp>
        <p:nvSpPr>
          <p:cNvPr id="3174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994FEBE7-880E-3242-A62F-3CA2307E7703}" type="slidenum">
              <a:rPr lang="en-US" sz="1200">
                <a:ea typeface="ＭＳ Ｐゴシック" pitchFamily="36" charset="-128"/>
                <a:cs typeface="ＭＳ Ｐゴシック" pitchFamily="36" charset="-128"/>
              </a:rPr>
              <a:pPr algn="r"/>
              <a:t>22</a:t>
            </a:fld>
            <a:endParaRPr lang="en-US" sz="1200">
              <a:ea typeface="ＭＳ Ｐゴシック" pitchFamily="36" charset="-128"/>
              <a:cs typeface="ＭＳ Ｐゴシック" pitchFamily="36" charset="-128"/>
            </a:endParaRPr>
          </a:p>
        </p:txBody>
      </p:sp>
      <p:sp>
        <p:nvSpPr>
          <p:cNvPr id="31748" name="Rectangle 2"/>
          <p:cNvSpPr>
            <a:spLocks noGrp="1" noRot="1" noChangeAspect="1" noChangeArrowheads="1" noTextEdit="1"/>
          </p:cNvSpPr>
          <p:nvPr>
            <p:ph type="sldImg"/>
          </p:nvPr>
        </p:nvSpPr>
        <p:spPr>
          <a:ln/>
        </p:spPr>
      </p:sp>
      <p:sp>
        <p:nvSpPr>
          <p:cNvPr id="31749" name="Rectangle 3"/>
          <p:cNvSpPr>
            <a:spLocks noGrp="1" noChangeArrowheads="1"/>
          </p:cNvSpPr>
          <p:nvPr>
            <p:ph type="body" idx="1"/>
          </p:nvPr>
        </p:nvSpPr>
        <p:spPr>
          <a:noFill/>
          <a:ln/>
        </p:spPr>
        <p:txBody>
          <a:bodyPr/>
          <a:lstStyle/>
          <a:p>
            <a:pPr eaLnBrk="1" hangingPunct="1"/>
            <a:r>
              <a:rPr lang="en-US" sz="1000" dirty="0" smtClean="0">
                <a:latin typeface="Arial" pitchFamily="36" charset="0"/>
                <a:ea typeface="ＭＳ Ｐゴシック" pitchFamily="36" charset="-128"/>
                <a:cs typeface="ＭＳ Ｐゴシック" pitchFamily="36" charset="-128"/>
              </a:rPr>
              <a:t>Phase </a:t>
            </a:r>
            <a:r>
              <a:rPr lang="en-US" sz="1000" dirty="0">
                <a:latin typeface="Arial" pitchFamily="36" charset="0"/>
                <a:ea typeface="ＭＳ Ｐゴシック" pitchFamily="36" charset="-128"/>
                <a:cs typeface="ＭＳ Ｐゴシック" pitchFamily="36" charset="-128"/>
              </a:rPr>
              <a:t>1</a:t>
            </a:r>
            <a:r>
              <a:rPr lang="en-US" sz="1000" dirty="0" smtClean="0">
                <a:latin typeface="Arial" pitchFamily="36" charset="0"/>
                <a:ea typeface="ＭＳ Ｐゴシック" pitchFamily="36" charset="-128"/>
                <a:cs typeface="ＭＳ Ｐゴシック" pitchFamily="36" charset="-128"/>
              </a:rPr>
              <a:t> – </a:t>
            </a:r>
            <a:r>
              <a:rPr lang="en-US" sz="1000" dirty="0">
                <a:latin typeface="Arial" pitchFamily="36" charset="0"/>
                <a:ea typeface="ＭＳ Ｐゴシック" pitchFamily="36" charset="-128"/>
                <a:cs typeface="ＭＳ Ｐゴシック" pitchFamily="36" charset="-128"/>
              </a:rPr>
              <a:t>Survey</a:t>
            </a:r>
            <a:endParaRPr lang="en-US" sz="1000" i="1" dirty="0" smtClean="0">
              <a:latin typeface="Arial" pitchFamily="36" charset="0"/>
              <a:ea typeface="ＭＳ Ｐゴシック" pitchFamily="36" charset="-128"/>
              <a:cs typeface="ＭＳ Ｐゴシック" pitchFamily="36" charset="-128"/>
            </a:endParaRPr>
          </a:p>
          <a:p>
            <a:pPr eaLnBrk="1" hangingPunct="1"/>
            <a:r>
              <a:rPr lang="en-US" sz="1000" dirty="0" smtClean="0">
                <a:latin typeface="Arial" pitchFamily="36" charset="0"/>
                <a:ea typeface="ＭＳ Ｐゴシック" pitchFamily="36" charset="-128"/>
                <a:cs typeface="ＭＳ Ｐゴシック" pitchFamily="36" charset="-128"/>
              </a:rPr>
              <a:t>National </a:t>
            </a:r>
            <a:r>
              <a:rPr lang="en-US" sz="1000" dirty="0">
                <a:latin typeface="Arial" pitchFamily="36" charset="0"/>
                <a:ea typeface="ＭＳ Ｐゴシック" pitchFamily="36" charset="-128"/>
                <a:cs typeface="ＭＳ Ｐゴシック" pitchFamily="36" charset="-128"/>
              </a:rPr>
              <a:t>survey distributed to all cancer centres in Canada via provincial agencies</a:t>
            </a:r>
          </a:p>
          <a:p>
            <a:pPr eaLnBrk="1" hangingPunct="1"/>
            <a:r>
              <a:rPr lang="en-US" sz="1000" dirty="0">
                <a:latin typeface="Arial" pitchFamily="36" charset="0"/>
                <a:ea typeface="ＭＳ Ｐゴシック" pitchFamily="36" charset="-128"/>
                <a:cs typeface="ＭＳ Ｐゴシック" pitchFamily="36" charset="-128"/>
              </a:rPr>
              <a:t>Focus:</a:t>
            </a:r>
          </a:p>
          <a:p>
            <a:pPr marL="37931725" lvl="1" indent="-37474525" eaLnBrk="1" hangingPunct="1"/>
            <a:r>
              <a:rPr lang="en-US" sz="1000" dirty="0">
                <a:latin typeface="Arial" pitchFamily="36" charset="0"/>
              </a:rPr>
              <a:t>Policies and practices</a:t>
            </a:r>
          </a:p>
          <a:p>
            <a:pPr marL="37931725" lvl="1" indent="-37474525" eaLnBrk="1" hangingPunct="1"/>
            <a:r>
              <a:rPr lang="en-US" sz="1000" dirty="0">
                <a:latin typeface="Arial" pitchFamily="36" charset="0"/>
              </a:rPr>
              <a:t>Current and future safety initiatives</a:t>
            </a:r>
          </a:p>
          <a:p>
            <a:pPr marL="37931725" lvl="1" indent="-37474525" eaLnBrk="1" hangingPunct="1"/>
            <a:r>
              <a:rPr lang="en-US" sz="1000" dirty="0">
                <a:latin typeface="Arial" pitchFamily="36" charset="0"/>
              </a:rPr>
              <a:t>Tools and technologies that support safe delivery of ambulatory chemotherapy</a:t>
            </a:r>
          </a:p>
          <a:p>
            <a:pPr marL="37931725" lvl="1" indent="-37474525" eaLnBrk="1" hangingPunct="1"/>
            <a:r>
              <a:rPr lang="en-US" sz="1000" dirty="0">
                <a:latin typeface="Arial" pitchFamily="36" charset="0"/>
              </a:rPr>
              <a:t>Incidents that have occurred</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B35DE9D0-319A-6E4C-94E7-F97AC0B7232B}" type="slidenum">
              <a:rPr lang="en-US">
                <a:latin typeface="Arial" pitchFamily="36" charset="0"/>
              </a:rPr>
              <a:pPr/>
              <a:t>23</a:t>
            </a:fld>
            <a:endParaRPr lang="en-US">
              <a:latin typeface="Arial" pitchFamily="36" charset="0"/>
            </a:endParaRPr>
          </a:p>
        </p:txBody>
      </p:sp>
      <p:sp>
        <p:nvSpPr>
          <p:cNvPr id="3379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168673E7-70D5-4D49-B6DE-AE6CA7667262}" type="slidenum">
              <a:rPr lang="en-US" sz="1200">
                <a:ea typeface="ＭＳ Ｐゴシック" pitchFamily="36" charset="-128"/>
                <a:cs typeface="ＭＳ Ｐゴシック" pitchFamily="36" charset="-128"/>
              </a:rPr>
              <a:pPr algn="r"/>
              <a:t>23</a:t>
            </a:fld>
            <a:endParaRPr lang="en-US" sz="1200">
              <a:ea typeface="ＭＳ Ｐゴシック" pitchFamily="36" charset="-128"/>
              <a:cs typeface="ＭＳ Ｐゴシック" pitchFamily="36" charset="-128"/>
            </a:endParaRPr>
          </a:p>
        </p:txBody>
      </p:sp>
      <p:sp>
        <p:nvSpPr>
          <p:cNvPr id="33796" name="Rectangle 2"/>
          <p:cNvSpPr>
            <a:spLocks noGrp="1" noRot="1" noChangeAspect="1" noChangeArrowheads="1" noTextEdit="1"/>
          </p:cNvSpPr>
          <p:nvPr>
            <p:ph type="sldImg"/>
          </p:nvPr>
        </p:nvSpPr>
        <p:spPr>
          <a:ln/>
        </p:spPr>
      </p:sp>
      <p:sp>
        <p:nvSpPr>
          <p:cNvPr id="33797" name="Rectangle 3"/>
          <p:cNvSpPr>
            <a:spLocks noGrp="1" noChangeArrowheads="1"/>
          </p:cNvSpPr>
          <p:nvPr>
            <p:ph type="body" idx="1"/>
          </p:nvPr>
        </p:nvSpPr>
        <p:spPr>
          <a:noFill/>
          <a:ln/>
        </p:spPr>
        <p:txBody>
          <a:bodyPr/>
          <a:lstStyle/>
          <a:p>
            <a:pPr eaLnBrk="1" hangingPunct="1"/>
            <a:r>
              <a:rPr lang="en-US" dirty="0" smtClean="0">
                <a:latin typeface="Arial" pitchFamily="36" charset="0"/>
                <a:ea typeface="ＭＳ Ｐゴシック" pitchFamily="36" charset="-128"/>
                <a:cs typeface="ＭＳ Ｐゴシック" pitchFamily="36" charset="-128"/>
              </a:rPr>
              <a:t>Week long field studies in 6 centres</a:t>
            </a:r>
            <a:r>
              <a:rPr lang="en-US" baseline="0" dirty="0" smtClean="0">
                <a:latin typeface="Arial" pitchFamily="36" charset="0"/>
                <a:ea typeface="ＭＳ Ｐゴシック" pitchFamily="36" charset="-128"/>
                <a:cs typeface="ＭＳ Ｐゴシック" pitchFamily="36" charset="-128"/>
              </a:rPr>
              <a:t> across </a:t>
            </a:r>
            <a:r>
              <a:rPr lang="en-US" baseline="0" dirty="0" err="1" smtClean="0">
                <a:latin typeface="Arial" pitchFamily="36" charset="0"/>
                <a:ea typeface="ＭＳ Ｐゴシック" pitchFamily="36" charset="-128"/>
                <a:cs typeface="ＭＳ Ｐゴシック" pitchFamily="36" charset="-128"/>
              </a:rPr>
              <a:t>canada</a:t>
            </a:r>
            <a:endParaRPr lang="en-US" baseline="0" dirty="0" smtClean="0">
              <a:latin typeface="Arial" pitchFamily="36" charset="0"/>
              <a:ea typeface="ＭＳ Ｐゴシック" pitchFamily="36" charset="-128"/>
              <a:cs typeface="ＭＳ Ｐゴシック" pitchFamily="36" charset="-128"/>
            </a:endParaRPr>
          </a:p>
          <a:p>
            <a:pPr eaLnBrk="1" hangingPunct="1"/>
            <a:r>
              <a:rPr lang="en-US" dirty="0" smtClean="0">
                <a:latin typeface="Arial" pitchFamily="36" charset="0"/>
                <a:ea typeface="ＭＳ Ｐゴシック" pitchFamily="36" charset="-128"/>
                <a:cs typeface="ＭＳ Ｐゴシック" pitchFamily="36" charset="-128"/>
              </a:rPr>
              <a:t>Centres </a:t>
            </a:r>
            <a:r>
              <a:rPr lang="en-US" dirty="0">
                <a:latin typeface="Arial" pitchFamily="36" charset="0"/>
                <a:ea typeface="ＭＳ Ｐゴシック" pitchFamily="36" charset="-128"/>
                <a:cs typeface="ＭＳ Ｐゴシック" pitchFamily="36" charset="-128"/>
              </a:rPr>
              <a:t>that would represent a broad cross-section of facility types (e.g., community, academic, rural, etc.) </a:t>
            </a:r>
            <a:endParaRPr lang="en-US" dirty="0" smtClean="0">
              <a:latin typeface="Arial" pitchFamily="36" charset="0"/>
              <a:ea typeface="ＭＳ Ｐゴシック" pitchFamily="36" charset="-128"/>
              <a:cs typeface="ＭＳ Ｐゴシック" pitchFamily="36" charset="-128"/>
            </a:endParaRPr>
          </a:p>
          <a:p>
            <a:pPr eaLnBrk="1" hangingPunct="1"/>
            <a:r>
              <a:rPr lang="en-US" dirty="0" smtClean="0">
                <a:latin typeface="Arial" pitchFamily="36" charset="0"/>
                <a:ea typeface="ＭＳ Ｐゴシック" pitchFamily="36" charset="-128"/>
                <a:cs typeface="ＭＳ Ｐゴシック" pitchFamily="36" charset="-128"/>
              </a:rPr>
              <a:t>2 </a:t>
            </a:r>
            <a:r>
              <a:rPr lang="en-US" dirty="0">
                <a:latin typeface="Arial" pitchFamily="36" charset="0"/>
                <a:ea typeface="ＭＳ Ｐゴシック" pitchFamily="36" charset="-128"/>
                <a:cs typeface="ＭＳ Ｐゴシック" pitchFamily="36" charset="-128"/>
              </a:rPr>
              <a:t>HF specialists per visit</a:t>
            </a:r>
          </a:p>
          <a:p>
            <a:pPr eaLnBrk="1" hangingPunct="1"/>
            <a:r>
              <a:rPr lang="en-US" dirty="0" smtClean="0">
                <a:latin typeface="Arial" pitchFamily="36" charset="0"/>
                <a:ea typeface="ＭＳ Ｐゴシック" pitchFamily="36" charset="-128"/>
                <a:cs typeface="ＭＳ Ｐゴシック" pitchFamily="36" charset="-128"/>
              </a:rPr>
              <a:t>Shadowing </a:t>
            </a:r>
            <a:r>
              <a:rPr lang="en-US" dirty="0" smtClean="0">
                <a:latin typeface="Arial" pitchFamily="36" charset="0"/>
              </a:rPr>
              <a:t>Nurses, Physicians, Pharmacists,</a:t>
            </a:r>
            <a:r>
              <a:rPr lang="en-US" baseline="0" dirty="0" smtClean="0">
                <a:latin typeface="Arial" pitchFamily="36" charset="0"/>
              </a:rPr>
              <a:t> </a:t>
            </a:r>
            <a:r>
              <a:rPr lang="en-US" dirty="0" smtClean="0">
                <a:latin typeface="Arial" pitchFamily="36" charset="0"/>
              </a:rPr>
              <a:t>Pharmacy technicians,</a:t>
            </a:r>
            <a:r>
              <a:rPr lang="en-US" baseline="0" dirty="0" smtClean="0">
                <a:latin typeface="Arial" pitchFamily="36" charset="0"/>
              </a:rPr>
              <a:t> </a:t>
            </a:r>
            <a:r>
              <a:rPr lang="en-US" dirty="0" smtClean="0">
                <a:latin typeface="Arial" pitchFamily="36" charset="0"/>
              </a:rPr>
              <a:t>Clerks</a:t>
            </a:r>
            <a:endParaRPr lang="en-US" dirty="0">
              <a:latin typeface="Arial" pitchFamily="36" charset="0"/>
            </a:endParaRPr>
          </a:p>
          <a:p>
            <a:pPr eaLnBrk="1" hangingPunct="1"/>
            <a:r>
              <a:rPr lang="en-US" dirty="0">
                <a:latin typeface="Arial" pitchFamily="36" charset="0"/>
                <a:ea typeface="ＭＳ Ｐゴシック" pitchFamily="36" charset="-128"/>
                <a:cs typeface="ＭＳ Ｐゴシック" pitchFamily="36" charset="-128"/>
              </a:rPr>
              <a:t>Focus on systems issues, not clinical </a:t>
            </a:r>
            <a:r>
              <a:rPr lang="en-US" dirty="0" smtClean="0">
                <a:latin typeface="Arial" pitchFamily="36" charset="0"/>
                <a:ea typeface="ＭＳ Ｐゴシック" pitchFamily="36" charset="-128"/>
                <a:cs typeface="ＭＳ Ｐゴシック" pitchFamily="36" charset="-128"/>
              </a:rPr>
              <a:t>practice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Image Placeholder 1"/>
          <p:cNvSpPr>
            <a:spLocks noGrp="1" noRot="1" noChangeAspect="1"/>
          </p:cNvSpPr>
          <p:nvPr>
            <p:ph type="sldImg"/>
          </p:nvPr>
        </p:nvSpPr>
        <p:spPr>
          <a:ln/>
        </p:spPr>
      </p:sp>
      <p:sp>
        <p:nvSpPr>
          <p:cNvPr id="35843" name="Notes Placeholder 2"/>
          <p:cNvSpPr>
            <a:spLocks noGrp="1"/>
          </p:cNvSpPr>
          <p:nvPr>
            <p:ph type="body" idx="1"/>
          </p:nvPr>
        </p:nvSpPr>
        <p:spPr>
          <a:noFill/>
          <a:ln/>
        </p:spPr>
        <p:txBody>
          <a:bodyPr/>
          <a:lstStyle/>
          <a:p>
            <a:r>
              <a:rPr lang="en-US" dirty="0" smtClean="0">
                <a:latin typeface="Arial" pitchFamily="36" charset="0"/>
                <a:ea typeface="ＭＳ Ｐゴシック" pitchFamily="36" charset="-128"/>
                <a:cs typeface="ＭＳ Ｐゴシック" pitchFamily="36" charset="-128"/>
              </a:rPr>
              <a:t>From survey and field studies</a:t>
            </a:r>
            <a:r>
              <a:rPr lang="en-US" baseline="0" dirty="0" smtClean="0">
                <a:latin typeface="Arial" pitchFamily="36" charset="0"/>
                <a:ea typeface="ＭＳ Ｐゴシック" pitchFamily="36" charset="-128"/>
                <a:cs typeface="ＭＳ Ｐゴシック" pitchFamily="36" charset="-128"/>
              </a:rPr>
              <a:t> we had a m</a:t>
            </a:r>
            <a:r>
              <a:rPr lang="en-US" dirty="0" smtClean="0">
                <a:latin typeface="Arial" pitchFamily="36" charset="0"/>
                <a:ea typeface="ＭＳ Ｐゴシック" pitchFamily="36" charset="-128"/>
                <a:cs typeface="ＭＳ Ｐゴシック" pitchFamily="36" charset="-128"/>
              </a:rPr>
              <a:t>assive</a:t>
            </a:r>
            <a:r>
              <a:rPr lang="en-US" baseline="0" dirty="0" smtClean="0">
                <a:latin typeface="Arial" pitchFamily="36" charset="0"/>
                <a:ea typeface="ＭＳ Ｐゴシック" pitchFamily="36" charset="-128"/>
                <a:cs typeface="ＭＳ Ｐゴシック" pitchFamily="36" charset="-128"/>
              </a:rPr>
              <a:t> amount of data </a:t>
            </a:r>
          </a:p>
          <a:p>
            <a:r>
              <a:rPr lang="en-US" baseline="0" dirty="0" smtClean="0">
                <a:latin typeface="Arial" pitchFamily="36" charset="0"/>
                <a:ea typeface="ＭＳ Ｐゴシック" pitchFamily="36" charset="-128"/>
                <a:cs typeface="ＭＳ Ｐゴシック" pitchFamily="36" charset="-128"/>
              </a:rPr>
              <a:t>needed way to prioritize (don’t expect you to be able to read this)</a:t>
            </a:r>
          </a:p>
          <a:p>
            <a:r>
              <a:rPr lang="en-US" baseline="0" dirty="0" smtClean="0">
                <a:latin typeface="Arial" pitchFamily="36" charset="0"/>
                <a:ea typeface="ＭＳ Ｐゴシック" pitchFamily="36" charset="-128"/>
                <a:cs typeface="ＭＳ Ｐゴシック" pitchFamily="36" charset="-128"/>
              </a:rPr>
              <a:t>This slide illustrates how complex the systems were and how difficult it was to make sense of all the data</a:t>
            </a:r>
          </a:p>
          <a:p>
            <a:r>
              <a:rPr lang="en-US" baseline="0" dirty="0" smtClean="0">
                <a:latin typeface="Arial" pitchFamily="36" charset="0"/>
                <a:ea typeface="ＭＳ Ｐゴシック" pitchFamily="36" charset="-128"/>
                <a:cs typeface="ＭＳ Ｐゴシック" pitchFamily="36" charset="-128"/>
              </a:rPr>
              <a:t>Not only is each system very complex, but trying to draw conclusions across all of Canada was very challenging</a:t>
            </a:r>
            <a:endParaRPr lang="en-US" dirty="0" smtClean="0">
              <a:latin typeface="Arial" pitchFamily="36" charset="0"/>
              <a:ea typeface="ＭＳ Ｐゴシック" pitchFamily="36" charset="-128"/>
              <a:cs typeface="ＭＳ Ｐゴシック" pitchFamily="36" charset="-128"/>
            </a:endParaRPr>
          </a:p>
        </p:txBody>
      </p:sp>
      <p:sp>
        <p:nvSpPr>
          <p:cNvPr id="35844" name="Slide Number Placeholder 3"/>
          <p:cNvSpPr>
            <a:spLocks noGrp="1"/>
          </p:cNvSpPr>
          <p:nvPr>
            <p:ph type="sldNum" sz="quarter" idx="5"/>
          </p:nvPr>
        </p:nvSpPr>
        <p:spPr>
          <a:noFill/>
        </p:spPr>
        <p:txBody>
          <a:bodyPr/>
          <a:lstStyle/>
          <a:p>
            <a:fld id="{FA8BA3FE-99A4-3040-9469-65E9AC9661D1}" type="slidenum">
              <a:rPr lang="en-US" smtClean="0">
                <a:latin typeface="Arial" pitchFamily="36" charset="0"/>
              </a:rPr>
              <a:pPr/>
              <a:t>24</a:t>
            </a:fld>
            <a:endParaRPr lang="en-US" smtClean="0">
              <a:latin typeface="Arial" pitchFamily="36"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did we find?</a:t>
            </a:r>
          </a:p>
        </p:txBody>
      </p:sp>
      <p:sp>
        <p:nvSpPr>
          <p:cNvPr id="4" name="Slide Number Placeholder 3"/>
          <p:cNvSpPr>
            <a:spLocks noGrp="1"/>
          </p:cNvSpPr>
          <p:nvPr>
            <p:ph type="sldNum" sz="quarter" idx="10"/>
          </p:nvPr>
        </p:nvSpPr>
        <p:spPr/>
        <p:txBody>
          <a:bodyPr/>
          <a:lstStyle/>
          <a:p>
            <a:fld id="{300B0073-4DD8-0B47-8BCD-ACA7FB1D68DC}"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F164439C-05A8-6E4B-8A92-ADB82E43E2AE}" type="slidenum">
              <a:rPr lang="en-US">
                <a:latin typeface="Arial" pitchFamily="36" charset="0"/>
              </a:rPr>
              <a:pPr/>
              <a:t>26</a:t>
            </a:fld>
            <a:endParaRPr lang="en-US">
              <a:latin typeface="Arial" pitchFamily="36" charset="0"/>
            </a:endParaRPr>
          </a:p>
        </p:txBody>
      </p:sp>
      <p:sp>
        <p:nvSpPr>
          <p:cNvPr id="3993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72852C36-BE7E-6D48-9FE2-9A82E88EE62F}" type="slidenum">
              <a:rPr lang="en-US" sz="1200">
                <a:ea typeface="ＭＳ Ｐゴシック" pitchFamily="36" charset="-128"/>
                <a:cs typeface="ＭＳ Ｐゴシック" pitchFamily="36" charset="-128"/>
              </a:rPr>
              <a:pPr algn="r"/>
              <a:t>26</a:t>
            </a:fld>
            <a:endParaRPr lang="en-US" sz="1200">
              <a:ea typeface="ＭＳ Ｐゴシック" pitchFamily="36" charset="-128"/>
              <a:cs typeface="ＭＳ Ｐゴシック" pitchFamily="36" charset="-128"/>
            </a:endParaRPr>
          </a:p>
        </p:txBody>
      </p:sp>
      <p:sp>
        <p:nvSpPr>
          <p:cNvPr id="39940" name="Rectangle 2"/>
          <p:cNvSpPr>
            <a:spLocks noGrp="1" noRot="1" noChangeAspect="1" noChangeArrowheads="1" noTextEdit="1"/>
          </p:cNvSpPr>
          <p:nvPr>
            <p:ph type="sldImg"/>
          </p:nvPr>
        </p:nvSpPr>
        <p:spPr>
          <a:ln/>
        </p:spPr>
      </p:sp>
      <p:sp>
        <p:nvSpPr>
          <p:cNvPr id="39941" name="Rectangle 3"/>
          <p:cNvSpPr>
            <a:spLocks noGrp="1" noChangeArrowheads="1"/>
          </p:cNvSpPr>
          <p:nvPr>
            <p:ph type="body" idx="1"/>
          </p:nvPr>
        </p:nvSpPr>
        <p:spPr>
          <a:noFill/>
          <a:ln/>
        </p:spPr>
        <p:txBody>
          <a:bodyPr/>
          <a:lstStyle/>
          <a:p>
            <a:pPr eaLnBrk="1" hangingPunct="1"/>
            <a:r>
              <a:rPr lang="en-US" dirty="0" smtClean="0">
                <a:latin typeface="Arial" pitchFamily="36" charset="0"/>
                <a:ea typeface="ＭＳ Ｐゴシック" pitchFamily="36" charset="-128"/>
                <a:cs typeface="ＭＳ Ｐゴシック" pitchFamily="36" charset="-128"/>
              </a:rPr>
              <a:t>Based on HFMEA hazard scores of all issues identified</a:t>
            </a:r>
          </a:p>
          <a:p>
            <a:pPr eaLnBrk="1" hangingPunct="1"/>
            <a:r>
              <a:rPr lang="en-US" dirty="0" smtClean="0">
                <a:latin typeface="Arial" pitchFamily="36" charset="0"/>
                <a:ea typeface="ＭＳ Ｐゴシック" pitchFamily="36" charset="-128"/>
                <a:cs typeface="ＭＳ Ｐゴシック" pitchFamily="36" charset="-128"/>
              </a:rPr>
              <a:t>37 Unique issues, 11 with hazard</a:t>
            </a:r>
            <a:r>
              <a:rPr lang="en-US" baseline="0" dirty="0" smtClean="0">
                <a:latin typeface="Arial" pitchFamily="36" charset="0"/>
                <a:ea typeface="ＭＳ Ｐゴシック" pitchFamily="36" charset="-128"/>
                <a:cs typeface="ＭＳ Ｐゴシック" pitchFamily="36" charset="-128"/>
              </a:rPr>
              <a:t> scores over 16. These fell into the following themes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tip of the iceberg was the programming error in Edmonton.</a:t>
            </a:r>
            <a:r>
              <a:rPr lang="en-US" baseline="0" dirty="0" smtClean="0"/>
              <a:t> Look at all these things that came out of digging deeper</a:t>
            </a:r>
          </a:p>
          <a:p>
            <a:pPr eaLnBrk="1" hangingPunct="1"/>
            <a:endParaRPr lang="en-US" b="1" dirty="0" smtClean="0">
              <a:latin typeface="Arial" pitchFamily="36" charset="0"/>
            </a:endParaRPr>
          </a:p>
          <a:p>
            <a:pPr eaLnBrk="1" hangingPunct="1"/>
            <a:endParaRPr lang="en-US" dirty="0" smtClean="0">
              <a:latin typeface="Arial" pitchFamily="36" charset="0"/>
              <a:ea typeface="ＭＳ Ｐゴシック" pitchFamily="36" charset="-128"/>
              <a:cs typeface="ＭＳ Ｐゴシック" pitchFamily="36"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D98FF157-231E-BE4F-BF6C-CB645E800DA3}" type="slidenum">
              <a:rPr lang="en-US">
                <a:latin typeface="Arial" pitchFamily="36" charset="0"/>
              </a:rPr>
              <a:pPr/>
              <a:t>27</a:t>
            </a:fld>
            <a:endParaRPr lang="en-US">
              <a:latin typeface="Arial" pitchFamily="36" charset="0"/>
            </a:endParaRPr>
          </a:p>
        </p:txBody>
      </p:sp>
      <p:sp>
        <p:nvSpPr>
          <p:cNvPr id="4198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FE0C19B6-7AA5-4B4B-89E0-05D5768B0E65}" type="slidenum">
              <a:rPr lang="en-US" sz="1200">
                <a:ea typeface="ＭＳ Ｐゴシック" pitchFamily="36" charset="-128"/>
                <a:cs typeface="ＭＳ Ｐゴシック" pitchFamily="36" charset="-128"/>
              </a:rPr>
              <a:pPr algn="r"/>
              <a:t>27</a:t>
            </a:fld>
            <a:endParaRPr lang="en-US" sz="1200">
              <a:ea typeface="ＭＳ Ｐゴシック" pitchFamily="36" charset="-128"/>
              <a:cs typeface="ＭＳ Ｐゴシック" pitchFamily="36" charset="-128"/>
            </a:endParaRPr>
          </a:p>
        </p:txBody>
      </p:sp>
      <p:sp>
        <p:nvSpPr>
          <p:cNvPr id="41988" name="Rectangle 2"/>
          <p:cNvSpPr>
            <a:spLocks noGrp="1" noRot="1" noChangeAspect="1" noChangeArrowheads="1" noTextEdit="1"/>
          </p:cNvSpPr>
          <p:nvPr>
            <p:ph type="sldImg"/>
          </p:nvPr>
        </p:nvSpPr>
        <p:spPr>
          <a:ln/>
        </p:spPr>
      </p:sp>
      <p:sp>
        <p:nvSpPr>
          <p:cNvPr id="41989" name="Rectangle 3"/>
          <p:cNvSpPr>
            <a:spLocks noGrp="1" noChangeArrowheads="1"/>
          </p:cNvSpPr>
          <p:nvPr>
            <p:ph type="body" idx="1"/>
          </p:nvPr>
        </p:nvSpPr>
        <p:spPr>
          <a:noFill/>
          <a:ln/>
        </p:spPr>
        <p:txBody>
          <a:bodyPr/>
          <a:lstStyle/>
          <a:p>
            <a:pPr eaLnBrk="1" hangingPunct="1"/>
            <a:r>
              <a:rPr lang="en-US" dirty="0" smtClean="0">
                <a:latin typeface="Arial" pitchFamily="36" charset="0"/>
                <a:ea typeface="ＭＳ Ｐゴシック" pitchFamily="36" charset="-128"/>
                <a:cs typeface="ＭＳ Ｐゴシック" pitchFamily="36" charset="-128"/>
              </a:rPr>
              <a:t>Elastomeric infusors = non electric fixed rate pumps AKA infusors, baby bottles</a:t>
            </a:r>
          </a:p>
          <a:p>
            <a:pPr eaLnBrk="1" hangingPunct="1"/>
            <a:r>
              <a:rPr lang="en-US" dirty="0" smtClean="0">
                <a:latin typeface="Arial" pitchFamily="36" charset="0"/>
                <a:ea typeface="ＭＳ Ｐゴシック" pitchFamily="36" charset="-128"/>
                <a:cs typeface="ＭＳ Ｐゴシック" pitchFamily="36" charset="-128"/>
              </a:rPr>
              <a:t>Switching to infusors a common response to 5FU incident (recommended by ISMP), but some issues</a:t>
            </a:r>
            <a:r>
              <a:rPr lang="en-US" baseline="0" dirty="0" smtClean="0">
                <a:latin typeface="Arial" pitchFamily="36" charset="0"/>
                <a:ea typeface="ＭＳ Ｐゴシック" pitchFamily="36" charset="-128"/>
                <a:cs typeface="ＭＳ Ｐゴシック" pitchFamily="36" charset="-128"/>
              </a:rPr>
              <a:t> emerged</a:t>
            </a:r>
            <a:endParaRPr lang="en-US" dirty="0" smtClean="0">
              <a:latin typeface="Arial" pitchFamily="36" charset="0"/>
              <a:ea typeface="ＭＳ Ｐゴシック" pitchFamily="36" charset="-128"/>
              <a:cs typeface="ＭＳ Ｐゴシック" pitchFamily="36" charset="-128"/>
            </a:endParaRPr>
          </a:p>
          <a:p>
            <a:pPr eaLnBrk="1" hangingPunct="1"/>
            <a:endParaRPr lang="en-US" b="0" dirty="0">
              <a:latin typeface="Arial" pitchFamily="36"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Slide Image Placeholder 1"/>
          <p:cNvSpPr>
            <a:spLocks noGrp="1" noRot="1" noChangeAspec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latin typeface="Arial" pitchFamily="-110" charset="0"/>
              </a:rPr>
              <a:t>RACHEL</a:t>
            </a:r>
          </a:p>
          <a:p>
            <a:pPr>
              <a:spcBef>
                <a:spcPct val="0"/>
              </a:spcBef>
            </a:pPr>
            <a:endParaRPr lang="en-US" smtClean="0">
              <a:latin typeface="Arial" pitchFamily="-110" charset="0"/>
            </a:endParaRPr>
          </a:p>
          <a:p>
            <a:pPr>
              <a:spcBef>
                <a:spcPct val="0"/>
              </a:spcBef>
            </a:pPr>
            <a:r>
              <a:rPr lang="en-US" smtClean="0">
                <a:latin typeface="Arial" pitchFamily="-110" charset="0"/>
              </a:rPr>
              <a:t>There are variables that significantly affect the performance of this device and it seems that these factors are not well known in the community</a:t>
            </a:r>
          </a:p>
          <a:p>
            <a:pPr>
              <a:spcBef>
                <a:spcPct val="0"/>
              </a:spcBef>
            </a:pPr>
            <a:r>
              <a:rPr lang="en-US" smtClean="0">
                <a:latin typeface="Arial" pitchFamily="-110" charset="0"/>
              </a:rPr>
              <a:t>Very plausible scenarios where patient could have medication delivered almost 40% too fast.</a:t>
            </a:r>
          </a:p>
          <a:p>
            <a:pPr>
              <a:spcBef>
                <a:spcPct val="0"/>
              </a:spcBef>
            </a:pPr>
            <a:endParaRPr lang="en-US" smtClean="0">
              <a:latin typeface="Arial" pitchFamily="-110" charset="0"/>
            </a:endParaRPr>
          </a:p>
          <a:p>
            <a:pPr>
              <a:spcBef>
                <a:spcPct val="0"/>
              </a:spcBef>
            </a:pPr>
            <a:r>
              <a:rPr lang="en-US" smtClean="0">
                <a:latin typeface="Arial" pitchFamily="-110" charset="0"/>
              </a:rPr>
              <a:t>Needed to go back to the manufacturer to figure out this information. Not readily available in the public domain.</a:t>
            </a:r>
          </a:p>
          <a:p>
            <a:pPr>
              <a:spcBef>
                <a:spcPct val="0"/>
              </a:spcBef>
            </a:pPr>
            <a:endParaRPr lang="en-US" smtClean="0">
              <a:latin typeface="Arial" pitchFamily="-110" charset="0"/>
            </a:endParaRPr>
          </a:p>
          <a:p>
            <a:pPr>
              <a:spcBef>
                <a:spcPct val="0"/>
              </a:spcBef>
            </a:pPr>
            <a:r>
              <a:rPr lang="en-US" smtClean="0"/>
              <a:t>Need better education for staff on the cumulative factors affecting flow rate. Manufacturer has been working with us on improved materials for distribution</a:t>
            </a:r>
          </a:p>
          <a:p>
            <a:pPr>
              <a:spcBef>
                <a:spcPct val="0"/>
              </a:spcBef>
            </a:pPr>
            <a:endParaRPr lang="en-US" smtClean="0">
              <a:latin typeface="Arial" pitchFamily="-110" charset="0"/>
            </a:endParaRPr>
          </a:p>
          <a:p>
            <a:pPr>
              <a:spcBef>
                <a:spcPct val="0"/>
              </a:spcBef>
            </a:pPr>
            <a:r>
              <a:rPr lang="en-US" b="1" smtClean="0">
                <a:latin typeface="Arial" pitchFamily="-110" charset="0"/>
              </a:rPr>
              <a:t>Support the use of these pumps in principle as a forcing function in the absence of well implemented smart pumps with dose error reduction systems, but improved user-specific education required</a:t>
            </a:r>
          </a:p>
          <a:p>
            <a:pPr>
              <a:spcBef>
                <a:spcPct val="0"/>
              </a:spcBef>
            </a:pPr>
            <a:r>
              <a:rPr lang="en-US" b="1" smtClean="0">
                <a:latin typeface="Arial" pitchFamily="-110" charset="0"/>
              </a:rPr>
              <a:t>Manufacturers need to keep working to improve their technologies</a:t>
            </a:r>
            <a:endParaRPr lang="en-US" smtClean="0"/>
          </a:p>
          <a:p>
            <a:pPr>
              <a:spcBef>
                <a:spcPct val="0"/>
              </a:spcBef>
            </a:pPr>
            <a:endParaRPr lang="en-US" b="1" smtClean="0">
              <a:latin typeface="Arial" pitchFamily="-110" charset="0"/>
            </a:endParaRPr>
          </a:p>
        </p:txBody>
      </p:sp>
      <p:sp>
        <p:nvSpPr>
          <p:cNvPr id="50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4115B9-2F01-814C-BB2A-6F6128BA93C4}" type="slidenum">
              <a:rPr lang="en-US">
                <a:ea typeface="ＭＳ Ｐゴシック" pitchFamily="-110" charset="-128"/>
                <a:cs typeface="ＭＳ Ｐゴシック" pitchFamily="-110" charset="-128"/>
              </a:rPr>
              <a:pPr fontAlgn="base">
                <a:spcBef>
                  <a:spcPct val="0"/>
                </a:spcBef>
                <a:spcAft>
                  <a:spcPct val="0"/>
                </a:spcAft>
              </a:pPr>
              <a:t>28</a:t>
            </a:fld>
            <a:endParaRPr lang="en-US">
              <a:ea typeface="ＭＳ Ｐゴシック" pitchFamily="-110" charset="-128"/>
              <a:cs typeface="ＭＳ Ｐゴシック" pitchFamily="-110"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latin typeface="Arial" pitchFamily="36" charset="0"/>
                <a:ea typeface="ＭＳ Ｐゴシック" pitchFamily="36" charset="-128"/>
                <a:cs typeface="ＭＳ Ｐゴシック" pitchFamily="36" charset="-128"/>
              </a:rPr>
              <a:t>RACHEL</a:t>
            </a:r>
          </a:p>
          <a:p>
            <a:pPr eaLnBrk="1" hangingPunct="1"/>
            <a:endParaRPr lang="en-US" dirty="0" smtClean="0">
              <a:latin typeface="Arial" pitchFamily="36" charset="0"/>
              <a:ea typeface="ＭＳ Ｐゴシック" pitchFamily="36" charset="-128"/>
              <a:cs typeface="ＭＳ Ｐゴシック" pitchFamily="36" charset="-128"/>
            </a:endParaRPr>
          </a:p>
          <a:p>
            <a:pPr eaLnBrk="1" hangingPunct="1"/>
            <a:r>
              <a:rPr lang="en-US" dirty="0" smtClean="0">
                <a:latin typeface="Arial" pitchFamily="36" charset="0"/>
                <a:ea typeface="ＭＳ Ｐゴシック" pitchFamily="36" charset="-128"/>
                <a:cs typeface="ＭＳ Ｐゴシック" pitchFamily="36" charset="-128"/>
              </a:rPr>
              <a:t>These are fixed rate pumps so it’s very important that</a:t>
            </a:r>
            <a:r>
              <a:rPr lang="en-US" baseline="0" dirty="0" smtClean="0">
                <a:latin typeface="Arial" pitchFamily="36" charset="0"/>
                <a:ea typeface="ＭＳ Ｐゴシック" pitchFamily="36" charset="-128"/>
                <a:cs typeface="ＭＳ Ｐゴシック" pitchFamily="36" charset="-128"/>
              </a:rPr>
              <a:t> the correct device is filled</a:t>
            </a:r>
            <a:endParaRPr lang="en-US" dirty="0" smtClean="0">
              <a:latin typeface="Arial" pitchFamily="36" charset="0"/>
              <a:ea typeface="ＭＳ Ｐゴシック" pitchFamily="36" charset="-128"/>
              <a:cs typeface="ＭＳ Ｐゴシック" pitchFamily="36" charset="-128"/>
            </a:endParaRPr>
          </a:p>
          <a:p>
            <a:pPr eaLnBrk="1" hangingPunct="1"/>
            <a:r>
              <a:rPr lang="en-US" dirty="0" smtClean="0">
                <a:latin typeface="Arial" pitchFamily="36" charset="0"/>
                <a:ea typeface="ＭＳ Ｐゴシック" pitchFamily="36" charset="-128"/>
                <a:cs typeface="ＭＳ Ｐゴシック" pitchFamily="36" charset="-128"/>
              </a:rPr>
              <a:t>10 picking incidents described in survey + others described to us,</a:t>
            </a:r>
            <a:r>
              <a:rPr lang="en-US" baseline="0" dirty="0" smtClean="0">
                <a:latin typeface="Arial" pitchFamily="36" charset="0"/>
                <a:ea typeface="ＭＳ Ｐゴシック" pitchFamily="36" charset="-128"/>
                <a:cs typeface="ＭＳ Ｐゴシック" pitchFamily="36" charset="-128"/>
              </a:rPr>
              <a:t> </a:t>
            </a:r>
            <a:r>
              <a:rPr lang="en-US" dirty="0" smtClean="0">
                <a:latin typeface="Arial" pitchFamily="36" charset="0"/>
              </a:rPr>
              <a:t>E.g., 7 day infusion in 46 hours</a:t>
            </a:r>
          </a:p>
          <a:p>
            <a:pPr eaLnBrk="1" hangingPunct="1"/>
            <a:r>
              <a:rPr lang="en-US" dirty="0" smtClean="0">
                <a:latin typeface="Arial" pitchFamily="36" charset="0"/>
              </a:rPr>
              <a:t>Need to</a:t>
            </a:r>
            <a:r>
              <a:rPr lang="en-US" baseline="0" dirty="0" smtClean="0">
                <a:latin typeface="Arial" pitchFamily="36" charset="0"/>
              </a:rPr>
              <a:t> reduce the number of different models used in a centre</a:t>
            </a:r>
          </a:p>
          <a:p>
            <a:pPr eaLnBrk="1" hangingPunct="1"/>
            <a:r>
              <a:rPr lang="en-US" baseline="0" dirty="0" smtClean="0">
                <a:latin typeface="Arial" pitchFamily="36" charset="0"/>
              </a:rPr>
              <a:t>Also store different models separately from each other</a:t>
            </a:r>
          </a:p>
          <a:p>
            <a:pPr eaLnBrk="1" hangingPunct="1"/>
            <a:r>
              <a:rPr lang="en-US" baseline="0" dirty="0" smtClean="0">
                <a:latin typeface="Arial" pitchFamily="36" charset="0"/>
              </a:rPr>
              <a:t>Manufacturer needs to improve </a:t>
            </a:r>
            <a:r>
              <a:rPr lang="en-US" baseline="0" dirty="0" err="1" smtClean="0">
                <a:latin typeface="Arial" pitchFamily="36" charset="0"/>
              </a:rPr>
              <a:t>labelling</a:t>
            </a:r>
            <a:r>
              <a:rPr lang="en-US" baseline="0" dirty="0" smtClean="0">
                <a:latin typeface="Arial" pitchFamily="36" charset="0"/>
              </a:rPr>
              <a:t> and shape/</a:t>
            </a:r>
            <a:r>
              <a:rPr lang="en-US" baseline="0" dirty="0" err="1" smtClean="0">
                <a:latin typeface="Arial" pitchFamily="36" charset="0"/>
              </a:rPr>
              <a:t>colour</a:t>
            </a:r>
            <a:endParaRPr lang="en-US" dirty="0" smtClean="0">
              <a:latin typeface="Arial" pitchFamily="36" charset="0"/>
            </a:endParaRPr>
          </a:p>
        </p:txBody>
      </p:sp>
      <p:sp>
        <p:nvSpPr>
          <p:cNvPr id="4" name="Slide Number Placeholder 3"/>
          <p:cNvSpPr>
            <a:spLocks noGrp="1"/>
          </p:cNvSpPr>
          <p:nvPr>
            <p:ph type="sldNum" sz="quarter" idx="10"/>
          </p:nvPr>
        </p:nvSpPr>
        <p:spPr/>
        <p:txBody>
          <a:bodyPr/>
          <a:lstStyle/>
          <a:p>
            <a:fld id="{300B0073-4DD8-0B47-8BCD-ACA7FB1D68DC}" type="slidenum">
              <a:rPr lang="en-US" smtClean="0"/>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WOULD</a:t>
            </a:r>
            <a:r>
              <a:rPr lang="en-US" baseline="0" dirty="0" smtClean="0"/>
              <a:t> LIKE YOUR FEEDBACK THROUGH THE CANO LISTSERV&gt; WATCH FOR IT</a:t>
            </a:r>
            <a:endParaRPr lang="en-US" dirty="0"/>
          </a:p>
        </p:txBody>
      </p:sp>
      <p:sp>
        <p:nvSpPr>
          <p:cNvPr id="4" name="Slide Number Placeholder 3"/>
          <p:cNvSpPr>
            <a:spLocks noGrp="1"/>
          </p:cNvSpPr>
          <p:nvPr>
            <p:ph type="sldNum" sz="quarter" idx="10"/>
          </p:nvPr>
        </p:nvSpPr>
        <p:spPr/>
        <p:txBody>
          <a:bodyPr/>
          <a:lstStyle/>
          <a:p>
            <a:fld id="{300B0073-4DD8-0B47-8BCD-ACA7FB1D68DC}"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Denise </a:t>
            </a:r>
            <a:r>
              <a:rPr lang="en-US" dirty="0" err="1" smtClean="0"/>
              <a:t>Melanson</a:t>
            </a:r>
            <a:endParaRPr lang="en-US" dirty="0" smtClean="0"/>
          </a:p>
          <a:p>
            <a:r>
              <a:rPr lang="en-US" dirty="0" smtClean="0"/>
              <a:t>43 year old</a:t>
            </a:r>
            <a:r>
              <a:rPr lang="en-US" baseline="0" dirty="0" smtClean="0"/>
              <a:t> teaching aid from Rainbow Lake, AB</a:t>
            </a:r>
          </a:p>
          <a:p>
            <a:r>
              <a:rPr lang="en-US" dirty="0" smtClean="0"/>
              <a:t>Being treated at the Cross Cancer Institute in Edmonton</a:t>
            </a:r>
            <a:r>
              <a:rPr lang="en-US" baseline="0" dirty="0" smtClean="0"/>
              <a:t> for nasopharyngeal cancer.</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29" charset="0"/>
                <a:ea typeface="Arial" pitchFamily="29" charset="0"/>
                <a:cs typeface="Arial" pitchFamily="29" charset="0"/>
                <a:sym typeface="Arial" pitchFamily="29" charset="0"/>
              </a:rPr>
              <a:t>As</a:t>
            </a:r>
            <a:r>
              <a:rPr lang="en-US" baseline="0" dirty="0" smtClean="0">
                <a:latin typeface="Arial" pitchFamily="29" charset="0"/>
                <a:ea typeface="Arial" pitchFamily="29" charset="0"/>
                <a:cs typeface="Arial" pitchFamily="29" charset="0"/>
                <a:sym typeface="Arial" pitchFamily="29" charset="0"/>
              </a:rPr>
              <a:t> you all know, Denise died tragically in August 2006 when a nurse accidentally programmed her ambulatory infusion pump to infuse her 5FU in 4 hours instead of 4 days.</a:t>
            </a:r>
            <a:endParaRPr lang="en-US" baseline="0" dirty="0" smtClean="0"/>
          </a:p>
          <a:p>
            <a:r>
              <a:rPr lang="en-US" baseline="0" dirty="0" smtClean="0"/>
              <a:t>Secondary victims: staff</a:t>
            </a:r>
          </a:p>
          <a:p>
            <a:r>
              <a:rPr lang="en-US" baseline="0" dirty="0" smtClean="0"/>
              <a:t>This could have happened anywhere to any one of us</a:t>
            </a:r>
          </a:p>
          <a:p>
            <a:r>
              <a:rPr lang="en-US" baseline="0" dirty="0" smtClean="0"/>
              <a:t>Another incident actually happened prior to this death, that was disclosed as a result of this one being brought forward</a:t>
            </a:r>
          </a:p>
          <a:p>
            <a:r>
              <a:rPr lang="en-US" baseline="0" dirty="0" smtClean="0"/>
              <a:t>It happened here in Edmonton, and the staff here have been devastated</a:t>
            </a:r>
          </a:p>
          <a:p>
            <a:r>
              <a:rPr lang="en-US" baseline="0" dirty="0" smtClean="0"/>
              <a:t>Tremendous leadership shown by the hospital. It is thanks to them that we are here today and can tell you about the wonderful things that have resulted from the response to this tragedy.</a:t>
            </a:r>
            <a:endParaRPr lang="en-US" dirty="0"/>
          </a:p>
        </p:txBody>
      </p:sp>
      <p:sp>
        <p:nvSpPr>
          <p:cNvPr id="4" name="Slide Number Placeholder 3"/>
          <p:cNvSpPr>
            <a:spLocks noGrp="1"/>
          </p:cNvSpPr>
          <p:nvPr>
            <p:ph type="sldNum" sz="quarter" idx="10"/>
          </p:nvPr>
        </p:nvSpPr>
        <p:spPr/>
        <p:txBody>
          <a:bodyPr/>
          <a:lstStyle/>
          <a:p>
            <a:fld id="{300B0073-4DD8-0B47-8BCD-ACA7FB1D68DC}"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2A02C272-7308-6946-8DBA-99B8B40BD6C0}" type="slidenum">
              <a:rPr lang="en-US">
                <a:latin typeface="Arial" pitchFamily="36" charset="0"/>
              </a:rPr>
              <a:pPr/>
              <a:t>31</a:t>
            </a:fld>
            <a:endParaRPr lang="en-US">
              <a:latin typeface="Arial" pitchFamily="36" charset="0"/>
            </a:endParaRPr>
          </a:p>
        </p:txBody>
      </p:sp>
      <p:sp>
        <p:nvSpPr>
          <p:cNvPr id="46083" name="Slide Image Placeholder 1"/>
          <p:cNvSpPr>
            <a:spLocks noGrp="1" noRot="1" noChangeAspect="1" noTextEdit="1"/>
          </p:cNvSpPr>
          <p:nvPr>
            <p:ph type="sldImg"/>
          </p:nvPr>
        </p:nvSpPr>
        <p:spPr>
          <a:ln/>
        </p:spPr>
      </p:sp>
      <p:sp>
        <p:nvSpPr>
          <p:cNvPr id="57348" name="Notes Placeholder 2"/>
          <p:cNvSpPr>
            <a:spLocks noGrp="1"/>
          </p:cNvSpPr>
          <p:nvPr>
            <p:ph type="body" idx="1"/>
          </p:nvPr>
        </p:nvSpPr>
        <p:spPr>
          <a:ln/>
        </p:spPr>
        <p:txBody>
          <a:bodyPr>
            <a:normAutofit fontScale="92500" lnSpcReduction="10000"/>
          </a:bodyPr>
          <a:lstStyle/>
          <a:p>
            <a:pPr marL="0" lvl="1" eaLnBrk="1" hangingPunct="1">
              <a:defRPr/>
            </a:pPr>
            <a:r>
              <a:rPr lang="en-US" sz="2400" dirty="0" smtClean="0"/>
              <a:t>PPOS are paper orders with standardized order</a:t>
            </a:r>
            <a:r>
              <a:rPr lang="en-US" sz="2400" baseline="0" dirty="0" smtClean="0"/>
              <a:t> information preprinted on them. L</a:t>
            </a:r>
            <a:endParaRPr lang="en-US" sz="2400" dirty="0" smtClean="0"/>
          </a:p>
          <a:p>
            <a:pPr marL="0" lvl="1" eaLnBrk="1" hangingPunct="1">
              <a:defRPr/>
            </a:pPr>
            <a:r>
              <a:rPr lang="en-US" sz="2400" dirty="0" smtClean="0"/>
              <a:t>From survey: 75% preprinted paper orders (PPO); 47% CPOE</a:t>
            </a:r>
          </a:p>
          <a:p>
            <a:pPr marL="0" lvl="1" eaLnBrk="1" hangingPunct="1">
              <a:defRPr/>
            </a:pPr>
            <a:r>
              <a:rPr lang="en-US" sz="2000" dirty="0" smtClean="0"/>
              <a:t>Main tool for communicating change orders across disciplines</a:t>
            </a:r>
          </a:p>
          <a:p>
            <a:pPr marL="0" lvl="1" eaLnBrk="1" hangingPunct="1">
              <a:defRPr/>
            </a:pPr>
            <a:r>
              <a:rPr lang="en-US" sz="2000" dirty="0" smtClean="0"/>
              <a:t>But issues</a:t>
            </a:r>
            <a:r>
              <a:rPr lang="en-US" sz="2000" baseline="0" dirty="0" smtClean="0"/>
              <a:t> with the design- information not always communicated clearly, especially changes to orders.</a:t>
            </a:r>
            <a:endParaRPr lang="en-US" sz="2000" dirty="0" smtClean="0"/>
          </a:p>
          <a:p>
            <a:pPr marL="0" lvl="1" eaLnBrk="1" hangingPunct="1">
              <a:defRPr/>
            </a:pPr>
            <a:r>
              <a:rPr lang="en-US" sz="2000" dirty="0" smtClean="0"/>
              <a:t>Issues with</a:t>
            </a:r>
            <a:r>
              <a:rPr lang="en-US" sz="2000" baseline="0" dirty="0" smtClean="0"/>
              <a:t> designs of chemotherapy labels too</a:t>
            </a:r>
            <a:endParaRPr lang="en-US" sz="2000" dirty="0" smtClean="0"/>
          </a:p>
          <a:p>
            <a:pPr eaLnBrk="1" hangingPunct="1">
              <a:defRPr/>
            </a:pPr>
            <a:endParaRPr lang="en-US" dirty="0" smtClean="0"/>
          </a:p>
        </p:txBody>
      </p:sp>
      <p:sp>
        <p:nvSpPr>
          <p:cNvPr id="4608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7291D4D6-F7C1-974D-9729-A1326C682CC5}" type="slidenum">
              <a:rPr lang="en-US" sz="1200">
                <a:ea typeface="ＭＳ Ｐゴシック" pitchFamily="36" charset="-128"/>
                <a:cs typeface="ＭＳ Ｐゴシック" pitchFamily="36" charset="-128"/>
              </a:rPr>
              <a:pPr algn="r"/>
              <a:t>31</a:t>
            </a:fld>
            <a:endParaRPr lang="en-US" sz="1200">
              <a:ea typeface="ＭＳ Ｐゴシック" pitchFamily="36" charset="-128"/>
              <a:cs typeface="ＭＳ Ｐゴシック" pitchFamily="36"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eaLnBrk="1" hangingPunct="1">
              <a:defRPr/>
            </a:pPr>
            <a:r>
              <a:rPr lang="en-US" sz="2400" dirty="0" smtClean="0"/>
              <a:t>Fluid nature of chemotherapy,</a:t>
            </a:r>
            <a:r>
              <a:rPr lang="en-US" sz="2400" baseline="0" dirty="0" smtClean="0"/>
              <a:t> </a:t>
            </a:r>
            <a:r>
              <a:rPr lang="en-US" sz="2000" dirty="0" smtClean="0"/>
              <a:t>Frequent dose/schedule changes</a:t>
            </a:r>
          </a:p>
          <a:p>
            <a:pPr eaLnBrk="1" hangingPunct="1">
              <a:defRPr/>
            </a:pPr>
            <a:r>
              <a:rPr lang="en-US" sz="2400" dirty="0" smtClean="0"/>
              <a:t>Existing preprinted orders </a:t>
            </a:r>
          </a:p>
          <a:p>
            <a:pPr lvl="1" eaLnBrk="1" hangingPunct="1">
              <a:defRPr/>
            </a:pPr>
            <a:r>
              <a:rPr lang="en-US" sz="2000" dirty="0" smtClean="0"/>
              <a:t>Not adaptable to dynamic dosing needs</a:t>
            </a:r>
          </a:p>
          <a:p>
            <a:pPr lvl="1" eaLnBrk="1" hangingPunct="1">
              <a:defRPr/>
            </a:pPr>
            <a:r>
              <a:rPr lang="en-US" sz="2000" dirty="0" smtClean="0"/>
              <a:t>Confusing format &amp; layout</a:t>
            </a:r>
          </a:p>
          <a:p>
            <a:pPr eaLnBrk="1" hangingPunct="1">
              <a:defRPr/>
            </a:pPr>
            <a:r>
              <a:rPr lang="en-US" dirty="0" smtClean="0"/>
              <a:t>Existing </a:t>
            </a:r>
            <a:r>
              <a:rPr lang="en-US" dirty="0" err="1" smtClean="0"/>
              <a:t>PPOs</a:t>
            </a:r>
            <a:r>
              <a:rPr lang="en-US" dirty="0" smtClean="0"/>
              <a:t> do not allow making and keeping track of change orders easily.  </a:t>
            </a:r>
          </a:p>
          <a:p>
            <a:endParaRPr lang="en-US" dirty="0"/>
          </a:p>
        </p:txBody>
      </p:sp>
      <p:sp>
        <p:nvSpPr>
          <p:cNvPr id="4" name="Slide Number Placeholder 3"/>
          <p:cNvSpPr>
            <a:spLocks noGrp="1"/>
          </p:cNvSpPr>
          <p:nvPr>
            <p:ph type="sldNum" sz="quarter" idx="10"/>
          </p:nvPr>
        </p:nvSpPr>
        <p:spPr/>
        <p:txBody>
          <a:bodyPr/>
          <a:lstStyle/>
          <a:p>
            <a:fld id="{300B0073-4DD8-0B47-8BCD-ACA7FB1D68DC}" type="slidenum">
              <a:rPr lang="en-US" smtClean="0"/>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36" charset="0"/>
                <a:ea typeface="ＭＳ Ｐゴシック" pitchFamily="36" charset="-128"/>
                <a:cs typeface="ＭＳ Ｐゴシック" pitchFamily="36" charset="-128"/>
              </a:rPr>
              <a:t>RACHEL</a:t>
            </a:r>
          </a:p>
          <a:p>
            <a:pPr eaLnBrk="1" hangingPunct="1">
              <a:defRPr/>
            </a:pPr>
            <a:endParaRPr lang="en-US" dirty="0" smtClean="0"/>
          </a:p>
          <a:p>
            <a:pPr eaLnBrk="1" hangingPunct="1">
              <a:defRPr/>
            </a:pPr>
            <a:r>
              <a:rPr lang="en-US" dirty="0" smtClean="0"/>
              <a:t>Embarked on a major redesign project</a:t>
            </a:r>
          </a:p>
          <a:p>
            <a:pPr eaLnBrk="1" hangingPunct="1">
              <a:defRPr/>
            </a:pPr>
            <a:r>
              <a:rPr lang="en-US" dirty="0" smtClean="0"/>
              <a:t>Inspired</a:t>
            </a:r>
            <a:r>
              <a:rPr lang="en-US" baseline="0" dirty="0" smtClean="0"/>
              <a:t> by NPSA and Royal College of Art</a:t>
            </a:r>
            <a:endParaRPr lang="en-US" dirty="0" smtClean="0"/>
          </a:p>
          <a:p>
            <a:pPr eaLnBrk="1" hangingPunct="1">
              <a:defRPr/>
            </a:pPr>
            <a:r>
              <a:rPr lang="en-US" dirty="0" smtClean="0"/>
              <a:t>Collaboration with graphic designers, clinicians and HF specialists to generate a guideline document outlining</a:t>
            </a:r>
            <a:r>
              <a:rPr lang="en-US" baseline="0" dirty="0" smtClean="0"/>
              <a:t> requirements for content and design of </a:t>
            </a:r>
            <a:r>
              <a:rPr lang="en-US" baseline="0" dirty="0" err="1" smtClean="0"/>
              <a:t>PPOs</a:t>
            </a:r>
            <a:r>
              <a:rPr lang="en-US" baseline="0" dirty="0" smtClean="0"/>
              <a:t>, including electronic templates.</a:t>
            </a:r>
            <a:endParaRPr lang="en-US" dirty="0" smtClean="0"/>
          </a:p>
          <a:p>
            <a:pPr eaLnBrk="1" hangingPunct="1">
              <a:defRPr/>
            </a:pPr>
            <a:r>
              <a:rPr lang="en-US" baseline="0" dirty="0" smtClean="0"/>
              <a:t>Detailed content and design recommendations coming soon!</a:t>
            </a:r>
            <a:endParaRPr lang="en-US" dirty="0" smtClean="0"/>
          </a:p>
          <a:p>
            <a:endParaRPr lang="en-US" dirty="0"/>
          </a:p>
        </p:txBody>
      </p:sp>
      <p:sp>
        <p:nvSpPr>
          <p:cNvPr id="4" name="Slide Number Placeholder 3"/>
          <p:cNvSpPr>
            <a:spLocks noGrp="1"/>
          </p:cNvSpPr>
          <p:nvPr>
            <p:ph type="sldNum" sz="quarter" idx="10"/>
          </p:nvPr>
        </p:nvSpPr>
        <p:spPr/>
        <p:txBody>
          <a:bodyPr/>
          <a:lstStyle/>
          <a:p>
            <a:fld id="{300B0073-4DD8-0B47-8BCD-ACA7FB1D68DC}" type="slidenum">
              <a:rPr lang="en-US" smtClean="0"/>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36" charset="0"/>
                <a:ea typeface="ＭＳ Ｐゴシック" pitchFamily="36" charset="-128"/>
                <a:cs typeface="ＭＳ Ｐゴシック" pitchFamily="36" charset="-128"/>
              </a:rPr>
              <a:t>RACHEL</a:t>
            </a:r>
          </a:p>
          <a:p>
            <a:endParaRPr lang="en-US" dirty="0" smtClean="0"/>
          </a:p>
          <a:p>
            <a:r>
              <a:rPr lang="en-US" dirty="0" smtClean="0"/>
              <a:t>What about CPOE?</a:t>
            </a:r>
          </a:p>
          <a:p>
            <a:r>
              <a:rPr lang="en-US" dirty="0" smtClean="0"/>
              <a:t>CPOE has the promise</a:t>
            </a:r>
            <a:r>
              <a:rPr lang="en-US" baseline="0" dirty="0" smtClean="0"/>
              <a:t> of improving safety and is something we are all moving towards. </a:t>
            </a:r>
          </a:p>
          <a:p>
            <a:r>
              <a:rPr lang="en-US" baseline="0" dirty="0" smtClean="0"/>
              <a:t>Standardized </a:t>
            </a:r>
            <a:r>
              <a:rPr lang="en-US" baseline="0" dirty="0" err="1" smtClean="0"/>
              <a:t>PPOs</a:t>
            </a:r>
            <a:r>
              <a:rPr lang="en-US" baseline="0" dirty="0" smtClean="0"/>
              <a:t> will help centres without CPOE prepare for implementation. </a:t>
            </a:r>
          </a:p>
          <a:p>
            <a:r>
              <a:rPr lang="en-US" baseline="0" dirty="0" smtClean="0"/>
              <a:t>Many CPOE systems have a long way to go.</a:t>
            </a:r>
          </a:p>
          <a:p>
            <a:r>
              <a:rPr lang="en-US" baseline="0" dirty="0" smtClean="0"/>
              <a:t>No system is 100% safe and all systems are difficult to implement!!</a:t>
            </a:r>
            <a:endParaRPr lang="en-US" dirty="0"/>
          </a:p>
        </p:txBody>
      </p:sp>
      <p:sp>
        <p:nvSpPr>
          <p:cNvPr id="4" name="Slide Number Placeholder 3"/>
          <p:cNvSpPr>
            <a:spLocks noGrp="1"/>
          </p:cNvSpPr>
          <p:nvPr>
            <p:ph type="sldNum" sz="quarter" idx="10"/>
          </p:nvPr>
        </p:nvSpPr>
        <p:spPr/>
        <p:txBody>
          <a:bodyPr/>
          <a:lstStyle/>
          <a:p>
            <a:fld id="{300B0073-4DD8-0B47-8BCD-ACA7FB1D68DC}" type="slidenum">
              <a:rPr lang="en-US" smtClean="0"/>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5AEBCB1E-D080-DF45-9184-4A7F5C2EAA49}" type="slidenum">
              <a:rPr lang="en-US">
                <a:latin typeface="Arial" pitchFamily="36" charset="0"/>
              </a:rPr>
              <a:pPr/>
              <a:t>35</a:t>
            </a:fld>
            <a:endParaRPr lang="en-US">
              <a:latin typeface="Arial" pitchFamily="36" charset="0"/>
            </a:endParaRPr>
          </a:p>
        </p:txBody>
      </p:sp>
      <p:sp>
        <p:nvSpPr>
          <p:cNvPr id="4403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475967B0-ACE7-4742-A71F-70EB73C66A28}" type="slidenum">
              <a:rPr lang="en-US" sz="1200">
                <a:ea typeface="ＭＳ Ｐゴシック" pitchFamily="36" charset="-128"/>
                <a:cs typeface="ＭＳ Ｐゴシック" pitchFamily="36" charset="-128"/>
              </a:rPr>
              <a:pPr algn="r"/>
              <a:t>35</a:t>
            </a:fld>
            <a:endParaRPr lang="en-US" sz="1200">
              <a:ea typeface="ＭＳ Ｐゴシック" pitchFamily="36" charset="-128"/>
              <a:cs typeface="ＭＳ Ｐゴシック" pitchFamily="36" charset="-128"/>
            </a:endParaRPr>
          </a:p>
        </p:txBody>
      </p:sp>
      <p:sp>
        <p:nvSpPr>
          <p:cNvPr id="44036" name="Rectangle 2"/>
          <p:cNvSpPr>
            <a:spLocks noGrp="1" noRot="1" noChangeAspect="1" noChangeArrowheads="1" noTextEdit="1"/>
          </p:cNvSpPr>
          <p:nvPr>
            <p:ph type="sldImg"/>
          </p:nvPr>
        </p:nvSpPr>
        <p:spPr>
          <a:ln/>
        </p:spPr>
      </p:sp>
      <p:sp>
        <p:nvSpPr>
          <p:cNvPr id="44037" name="Rectangle 3"/>
          <p:cNvSpPr>
            <a:spLocks noGrp="1" noChangeArrowheads="1"/>
          </p:cNvSpPr>
          <p:nvPr>
            <p:ph type="body" idx="1"/>
          </p:nvPr>
        </p:nvSpPr>
        <p:spPr>
          <a:noFill/>
          <a:ln/>
        </p:spPr>
        <p:txBody>
          <a:bodyPr/>
          <a:lstStyle/>
          <a:p>
            <a:pPr lvl="0" eaLnBrk="1" hangingPunct="1"/>
            <a:r>
              <a:rPr lang="en-US" sz="1200" dirty="0" smtClean="0"/>
              <a:t>Medications for a specific patient prepared by pharmacy techs in clean rooms under BSC</a:t>
            </a:r>
            <a:endParaRPr lang="en-US" dirty="0" smtClean="0"/>
          </a:p>
          <a:p>
            <a:pPr lvl="0" eaLnBrk="1" hangingPunct="1"/>
            <a:r>
              <a:rPr lang="en-US" dirty="0" smtClean="0">
                <a:latin typeface="Arial" pitchFamily="36" charset="0"/>
              </a:rPr>
              <a:t>Unexpected set of findings around mixing safety </a:t>
            </a:r>
          </a:p>
          <a:p>
            <a:pPr lvl="0" eaLnBrk="1" hangingPunct="1"/>
            <a:endParaRPr lang="en-US" dirty="0" smtClean="0">
              <a:latin typeface="Arial" pitchFamily="36"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baseline="0" dirty="0" smtClean="0"/>
          </a:p>
        </p:txBody>
      </p:sp>
      <p:sp>
        <p:nvSpPr>
          <p:cNvPr id="4" name="Slide Number Placeholder 3"/>
          <p:cNvSpPr>
            <a:spLocks noGrp="1"/>
          </p:cNvSpPr>
          <p:nvPr>
            <p:ph type="sldNum" sz="quarter" idx="10"/>
          </p:nvPr>
        </p:nvSpPr>
        <p:spPr/>
        <p:txBody>
          <a:bodyPr/>
          <a:lstStyle/>
          <a:p>
            <a:fld id="{300B0073-4DD8-0B47-8BCD-ACA7FB1D68DC}" type="slidenum">
              <a:rPr lang="en-US" smtClean="0"/>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Because multiple drugs in BSC at once, could inject wrong drug and show correct vial for check</a:t>
            </a:r>
          </a:p>
          <a:p>
            <a:r>
              <a:rPr lang="en-US" baseline="0" dirty="0" smtClean="0"/>
              <a:t>Because of separation of bags/labels/instructions, could apply label to wrong mixed bag.</a:t>
            </a:r>
          </a:p>
          <a:p>
            <a:endParaRPr lang="en-US" baseline="0" dirty="0" smtClean="0"/>
          </a:p>
          <a:p>
            <a:r>
              <a:rPr lang="en-US" baseline="0" dirty="0" smtClean="0"/>
              <a:t>Recommendations:</a:t>
            </a:r>
          </a:p>
          <a:p>
            <a:pPr>
              <a:buFont typeface="Arial"/>
              <a:buChar char="•"/>
            </a:pPr>
            <a:r>
              <a:rPr lang="en-US" baseline="0" dirty="0" smtClean="0"/>
              <a:t>One mix at a time in BSC</a:t>
            </a:r>
          </a:p>
          <a:p>
            <a:pPr>
              <a:buFont typeface="Arial"/>
              <a:buChar char="•"/>
            </a:pPr>
            <a:r>
              <a:rPr lang="en-US" baseline="0" dirty="0" smtClean="0"/>
              <a:t>Co-location of labels and materials</a:t>
            </a:r>
          </a:p>
          <a:p>
            <a:pPr>
              <a:buFont typeface="Arial"/>
              <a:buChar char="•"/>
            </a:pPr>
            <a:endParaRPr lang="en-US" baseline="0" dirty="0" smtClean="0"/>
          </a:p>
          <a:p>
            <a:pPr>
              <a:buFont typeface="Arial"/>
              <a:buChar char="•"/>
            </a:pPr>
            <a:r>
              <a:rPr lang="en-US" baseline="0" dirty="0" smtClean="0"/>
              <a:t>EFFICIENCY PRESSURE</a:t>
            </a:r>
          </a:p>
          <a:p>
            <a:pPr>
              <a:buFont typeface="Arial"/>
              <a:buChar char="•"/>
            </a:pPr>
            <a:r>
              <a:rPr lang="en-US" baseline="0" dirty="0" smtClean="0"/>
              <a:t>STERILITY</a:t>
            </a:r>
          </a:p>
          <a:p>
            <a:pPr>
              <a:buFont typeface="Arial"/>
              <a:buNone/>
            </a:pPr>
            <a:endParaRPr lang="en-US" baseline="0" dirty="0" smtClean="0"/>
          </a:p>
          <a:p>
            <a:pPr>
              <a:buFont typeface="Arial"/>
              <a:buNone/>
            </a:pPr>
            <a:r>
              <a:rPr lang="en-US" baseline="0" dirty="0" smtClean="0"/>
              <a:t>OUTCOME: Research proposal on </a:t>
            </a:r>
          </a:p>
          <a:p>
            <a:pPr>
              <a:buFont typeface="Arial"/>
              <a:buChar char="•"/>
            </a:pPr>
            <a:endParaRPr lang="en-US" baseline="0" dirty="0" smtClean="0"/>
          </a:p>
        </p:txBody>
      </p:sp>
      <p:sp>
        <p:nvSpPr>
          <p:cNvPr id="4" name="Slide Number Placeholder 3"/>
          <p:cNvSpPr>
            <a:spLocks noGrp="1"/>
          </p:cNvSpPr>
          <p:nvPr>
            <p:ph type="sldNum" sz="quarter" idx="10"/>
          </p:nvPr>
        </p:nvSpPr>
        <p:spPr/>
        <p:txBody>
          <a:bodyPr/>
          <a:lstStyle/>
          <a:p>
            <a:fld id="{300B0073-4DD8-0B47-8BCD-ACA7FB1D68DC}" type="slidenum">
              <a:rPr lang="en-US" smtClean="0"/>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Slide Image Placeholder 1"/>
          <p:cNvSpPr>
            <a:spLocks noGrp="1" noRot="1" noChangeAspec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latin typeface="Arial" pitchFamily="33" charset="0"/>
              </a:rPr>
              <a:t>RACHEL</a:t>
            </a:r>
          </a:p>
          <a:p>
            <a:pPr>
              <a:spcBef>
                <a:spcPct val="0"/>
              </a:spcBef>
            </a:pPr>
            <a:endParaRPr lang="en-US" smtClean="0">
              <a:latin typeface="Arial" pitchFamily="33" charset="0"/>
            </a:endParaRPr>
          </a:p>
          <a:p>
            <a:pPr>
              <a:spcBef>
                <a:spcPct val="0"/>
              </a:spcBef>
            </a:pPr>
            <a:r>
              <a:rPr lang="en-US" smtClean="0">
                <a:latin typeface="Arial" pitchFamily="33" charset="0"/>
              </a:rPr>
              <a:t>These issues didn’t jump out at us right away, but after looking at the data for nearly a year, they emerged.</a:t>
            </a:r>
          </a:p>
          <a:p>
            <a:pPr>
              <a:spcBef>
                <a:spcPct val="0"/>
              </a:spcBef>
            </a:pPr>
            <a:endParaRPr lang="en-US" smtClean="0"/>
          </a:p>
        </p:txBody>
      </p:sp>
      <p:sp>
        <p:nvSpPr>
          <p:cNvPr id="80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A13A50B-9051-FC46-A4EB-07C5191DCF66}" type="slidenum">
              <a:rPr lang="en-US">
                <a:ea typeface="ＭＳ Ｐゴシック" pitchFamily="33" charset="-128"/>
                <a:cs typeface="ＭＳ Ｐゴシック" pitchFamily="33" charset="-128"/>
              </a:rPr>
              <a:pPr fontAlgn="base">
                <a:spcBef>
                  <a:spcPct val="0"/>
                </a:spcBef>
                <a:spcAft>
                  <a:spcPct val="0"/>
                </a:spcAft>
              </a:pPr>
              <a:t>38</a:t>
            </a:fld>
            <a:endParaRPr lang="en-US">
              <a:ea typeface="ＭＳ Ｐゴシック" pitchFamily="33" charset="-128"/>
              <a:cs typeface="ＭＳ Ｐゴシック" pitchFamily="33"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Slide Image Placeholder 1"/>
          <p:cNvSpPr>
            <a:spLocks noGrp="1" noRot="1" noChangeAspec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latin typeface="Arial" pitchFamily="33" charset="0"/>
              </a:rPr>
              <a:t>RACHEL</a:t>
            </a:r>
          </a:p>
          <a:p>
            <a:pPr>
              <a:spcBef>
                <a:spcPct val="0"/>
              </a:spcBef>
            </a:pPr>
            <a:endParaRPr lang="en-US" smtClean="0"/>
          </a:p>
          <a:p>
            <a:pPr>
              <a:spcBef>
                <a:spcPct val="0"/>
              </a:spcBef>
            </a:pPr>
            <a:endParaRPr lang="en-US" smtClean="0"/>
          </a:p>
          <a:p>
            <a:pPr>
              <a:spcBef>
                <a:spcPct val="0"/>
              </a:spcBef>
            </a:pPr>
            <a:r>
              <a:rPr lang="en-US" smtClean="0"/>
              <a:t>We have done intense analysis and believe that for safety. </a:t>
            </a:r>
          </a:p>
          <a:p>
            <a:pPr>
              <a:spcBef>
                <a:spcPct val="0"/>
              </a:spcBef>
            </a:pPr>
            <a:r>
              <a:rPr lang="en-US" smtClean="0"/>
              <a:t>Complicated issue</a:t>
            </a:r>
          </a:p>
          <a:p>
            <a:pPr>
              <a:spcBef>
                <a:spcPct val="0"/>
              </a:spcBef>
            </a:pPr>
            <a:r>
              <a:rPr lang="en-US" smtClean="0"/>
              <a:t>Same-day = ordering and treatment take place on same day</a:t>
            </a:r>
          </a:p>
          <a:p>
            <a:pPr>
              <a:spcBef>
                <a:spcPct val="0"/>
              </a:spcBef>
            </a:pPr>
            <a:r>
              <a:rPr lang="en-US" smtClean="0"/>
              <a:t>Multi-day = treatment takes place on another day, giving pharmacy more time to plan and prepare</a:t>
            </a:r>
          </a:p>
          <a:p>
            <a:pPr>
              <a:spcBef>
                <a:spcPct val="0"/>
              </a:spcBef>
            </a:pPr>
            <a:r>
              <a:rPr lang="en-US" smtClean="0"/>
              <a:t>Analysis indicates that multi-day = predictable workloads, fewer last-minute changes, and less pressure on staff to work quickly.</a:t>
            </a:r>
          </a:p>
          <a:p>
            <a:pPr>
              <a:spcBef>
                <a:spcPct val="0"/>
              </a:spcBef>
            </a:pPr>
            <a:r>
              <a:rPr lang="en-US" smtClean="0"/>
              <a:t>Also means more visits for patients, but each one can be shorter, more predictable. </a:t>
            </a:r>
          </a:p>
          <a:p>
            <a:pPr>
              <a:spcBef>
                <a:spcPct val="0"/>
              </a:spcBef>
            </a:pPr>
            <a:r>
              <a:rPr lang="en-US" smtClean="0"/>
              <a:t>For all centres, accommodation still needs to be made for patients who cannot make multiple visits</a:t>
            </a:r>
          </a:p>
          <a:p>
            <a:pPr>
              <a:spcBef>
                <a:spcPct val="0"/>
              </a:spcBef>
            </a:pPr>
            <a:r>
              <a:rPr lang="en-US" smtClean="0"/>
              <a:t>BUT WE BELIEVE MULTI DAY IS SOMETHING ALL CENTRES SHOULD STRIVE FOR while being mindful of the complex issues at each centre and for each patient</a:t>
            </a:r>
          </a:p>
        </p:txBody>
      </p:sp>
      <p:sp>
        <p:nvSpPr>
          <p:cNvPr id="82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362CBAA-8A8F-894C-9F15-D29228EC5967}" type="slidenum">
              <a:rPr lang="en-US">
                <a:ea typeface="ＭＳ Ｐゴシック" pitchFamily="33" charset="-128"/>
                <a:cs typeface="ＭＳ Ｐゴシック" pitchFamily="33" charset="-128"/>
              </a:rPr>
              <a:pPr fontAlgn="base">
                <a:spcBef>
                  <a:spcPct val="0"/>
                </a:spcBef>
                <a:spcAft>
                  <a:spcPct val="0"/>
                </a:spcAft>
              </a:pPr>
              <a:t>39</a:t>
            </a:fld>
            <a:endParaRPr lang="en-US">
              <a:ea typeface="ＭＳ Ｐゴシック" pitchFamily="33" charset="-128"/>
              <a:cs typeface="ＭＳ Ｐゴシック" pitchFamily="33"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36" charset="0"/>
                <a:ea typeface="ＭＳ Ｐゴシック" pitchFamily="36" charset="-128"/>
                <a:cs typeface="ＭＳ Ｐゴシック" pitchFamily="36" charset="-128"/>
              </a:rPr>
              <a:t>RACHEL</a:t>
            </a:r>
          </a:p>
          <a:p>
            <a:endParaRPr lang="en-US" dirty="0" smtClean="0"/>
          </a:p>
          <a:p>
            <a:endParaRPr lang="en-US" dirty="0" smtClean="0"/>
          </a:p>
          <a:p>
            <a:r>
              <a:rPr lang="en-US" dirty="0" smtClean="0"/>
              <a:t>Simplification and standardization</a:t>
            </a:r>
            <a:r>
              <a:rPr lang="en-US" baseline="0" dirty="0" smtClean="0"/>
              <a:t> needs to happen at the highest level of the system. For example, two centres had incredibly confusing processes for moving patients through the system. </a:t>
            </a:r>
          </a:p>
          <a:p>
            <a:r>
              <a:rPr lang="en-US" baseline="0" dirty="0" smtClean="0"/>
              <a:t>One centre had SIX individuals whose sole job was to run charts around and search for missing charts. The issue was with the fact that there was a policy that no photocopying or faxing was allowed. Although this made sense in some ways, it caused chaos in other ways.</a:t>
            </a:r>
          </a:p>
          <a:p>
            <a:r>
              <a:rPr lang="en-US" baseline="0" dirty="0" smtClean="0"/>
              <a:t>Another centre had post it notes in every place you could find, and we could never wrap our heads around what was happening. It turns out each oncologist liked to do things their way, from </a:t>
            </a:r>
            <a:r>
              <a:rPr lang="en-US" baseline="0" dirty="0" err="1" smtClean="0"/>
              <a:t>CrCr</a:t>
            </a:r>
            <a:r>
              <a:rPr lang="en-US" baseline="0" dirty="0" smtClean="0"/>
              <a:t> formulas to BSA calculations to checking processes.</a:t>
            </a:r>
          </a:p>
          <a:p>
            <a:endParaRPr lang="en-US" baseline="0" dirty="0" smtClean="0"/>
          </a:p>
          <a:p>
            <a:r>
              <a:rPr lang="en-US" baseline="0" dirty="0" smtClean="0"/>
              <a:t>LOOK BEYOND WHAT IS RIGHT IN FRONT OF YOU</a:t>
            </a:r>
          </a:p>
          <a:p>
            <a:endParaRPr lang="en-US" baseline="0" dirty="0" smtClean="0"/>
          </a:p>
          <a:p>
            <a:r>
              <a:rPr lang="en-US" baseline="0" dirty="0" smtClean="0"/>
              <a:t>We have a tendency look at band aid solutions rather than upstream solutions</a:t>
            </a:r>
            <a:endParaRPr lang="en-US" dirty="0"/>
          </a:p>
        </p:txBody>
      </p:sp>
      <p:sp>
        <p:nvSpPr>
          <p:cNvPr id="4" name="Slide Number Placeholder 3"/>
          <p:cNvSpPr>
            <a:spLocks noGrp="1"/>
          </p:cNvSpPr>
          <p:nvPr>
            <p:ph type="sldNum" sz="quarter" idx="10"/>
          </p:nvPr>
        </p:nvSpPr>
        <p:spPr/>
        <p:txBody>
          <a:bodyPr/>
          <a:lstStyle/>
          <a:p>
            <a:fld id="{300B0073-4DD8-0B47-8BCD-ACA7FB1D68DC}" type="slidenum">
              <a:rPr lang="en-US" smtClean="0"/>
              <a:pPr/>
              <a:t>41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1031"/>
          <p:cNvSpPr>
            <a:spLocks noGrp="1"/>
          </p:cNvSpPr>
          <p:nvPr>
            <p:ph type="sldNum" sz="quarter" idx="5"/>
          </p:nvPr>
        </p:nvSpPr>
        <p:spPr>
          <a:noFill/>
        </p:spPr>
        <p:txBody>
          <a:bodyPr/>
          <a:lstStyle/>
          <a:p>
            <a:fld id="{DC1059E8-D4D7-0444-98C3-141C363E38E7}" type="slidenum">
              <a:rPr lang="en-US">
                <a:latin typeface="Gill Sans" pitchFamily="33" charset="0"/>
                <a:ea typeface="ヒラギノ角ゴ Pro W3" pitchFamily="33" charset="-128"/>
                <a:cs typeface="ヒラギノ角ゴ Pro W3" pitchFamily="33" charset="-128"/>
                <a:sym typeface="Gill Sans" pitchFamily="33" charset="0"/>
              </a:rPr>
              <a:pPr/>
              <a:t>5</a:t>
            </a:fld>
            <a:endParaRPr lang="en-US">
              <a:latin typeface="Gill Sans" pitchFamily="33" charset="0"/>
              <a:ea typeface="ヒラギノ角ゴ Pro W3" pitchFamily="33" charset="-128"/>
              <a:cs typeface="ヒラギノ角ゴ Pro W3" pitchFamily="33" charset="-128"/>
              <a:sym typeface="Gill Sans" pitchFamily="33" charset="0"/>
            </a:endParaRPr>
          </a:p>
        </p:txBody>
      </p:sp>
      <p:sp>
        <p:nvSpPr>
          <p:cNvPr id="49155" name="Rectangle 1"/>
          <p:cNvSpPr>
            <a:spLocks noGrp="1" noRot="1" noChangeAspect="1" noChangeArrowheads="1" noTextEdit="1"/>
          </p:cNvSpPr>
          <p:nvPr>
            <p:ph type="sldImg"/>
          </p:nvPr>
        </p:nvSpPr>
        <p:spPr>
          <a:solidFill>
            <a:srgbClr val="FFFFFF"/>
          </a:solidFill>
          <a:ln/>
        </p:spPr>
      </p:sp>
      <p:sp>
        <p:nvSpPr>
          <p:cNvPr id="49156" name="Rectangle 2"/>
          <p:cNvSpPr>
            <a:spLocks noGrp="1" noChangeArrowheads="1"/>
          </p:cNvSpPr>
          <p:nvPr>
            <p:ph type="body" idx="1"/>
          </p:nvPr>
        </p:nvSpPr>
        <p:spPr>
          <a:xfrm>
            <a:off x="686098" y="4343703"/>
            <a:ext cx="5485805" cy="4115405"/>
          </a:xfrm>
          <a:noFill/>
          <a:ln w="9525"/>
        </p:spPr>
        <p:txBody>
          <a:bodyPr/>
          <a:lstStyle/>
          <a:p>
            <a:pPr eaLnBrk="1" hangingPunct="1"/>
            <a:r>
              <a:rPr lang="en-US" dirty="0">
                <a:latin typeface="Arial" pitchFamily="33" charset="0"/>
                <a:ea typeface="Arial" pitchFamily="33" charset="0"/>
                <a:cs typeface="Arial" pitchFamily="33" charset="0"/>
                <a:sym typeface="Arial" pitchFamily="33" charset="0"/>
              </a:rPr>
              <a:t>She was diagnosed with advanced nasopharyngeal cancer (</a:t>
            </a:r>
            <a:r>
              <a:rPr lang="en-US" dirty="0" err="1">
                <a:latin typeface="Arial" pitchFamily="33" charset="0"/>
                <a:ea typeface="Arial" pitchFamily="33" charset="0"/>
                <a:cs typeface="Arial" pitchFamily="33" charset="0"/>
                <a:sym typeface="Arial" pitchFamily="33" charset="0"/>
              </a:rPr>
              <a:t>nasopharynx</a:t>
            </a:r>
            <a:r>
              <a:rPr lang="en-US" dirty="0">
                <a:latin typeface="Arial" pitchFamily="33" charset="0"/>
                <a:ea typeface="Arial" pitchFamily="33" charset="0"/>
                <a:cs typeface="Arial" pitchFamily="33" charset="0"/>
                <a:sym typeface="Arial" pitchFamily="33" charset="0"/>
              </a:rPr>
              <a:t> is the area where the nose meets the throat).</a:t>
            </a:r>
          </a:p>
          <a:p>
            <a:pPr eaLnBrk="1" hangingPunct="1"/>
            <a:endParaRPr lang="en-US" dirty="0">
              <a:latin typeface="Arial" pitchFamily="33" charset="0"/>
              <a:ea typeface="Arial" pitchFamily="33" charset="0"/>
              <a:cs typeface="Arial" pitchFamily="33" charset="0"/>
              <a:sym typeface="Arial" pitchFamily="33" charset="0"/>
            </a:endParaRPr>
          </a:p>
          <a:p>
            <a:pPr eaLnBrk="1" hangingPunct="1"/>
            <a:r>
              <a:rPr lang="en-US" dirty="0">
                <a:latin typeface="Arial" pitchFamily="33" charset="0"/>
                <a:ea typeface="Arial" pitchFamily="33" charset="0"/>
                <a:cs typeface="Arial" pitchFamily="33" charset="0"/>
                <a:sym typeface="Arial" pitchFamily="33" charset="0"/>
              </a:rPr>
              <a:t>She was scheduled to receive chemotherapy treatment and the treatment was expected to be effective.</a:t>
            </a:r>
            <a:endParaRPr lang="en-US" sz="1500" dirty="0">
              <a:latin typeface="Lucida Grande" pitchFamily="33" charset="0"/>
              <a:ea typeface="MS PGothic" charset="0"/>
              <a:cs typeface="MS PGothic" charset="0"/>
              <a:sym typeface="Lucida Grande" pitchFamily="33"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RACHEL</a:t>
            </a:r>
          </a:p>
          <a:p>
            <a:endParaRPr lang="en-US" dirty="0" smtClean="0"/>
          </a:p>
          <a:p>
            <a:r>
              <a:rPr lang="en-US" dirty="0" smtClean="0"/>
              <a:t>Working with communications experts to disseminate widely across Canada</a:t>
            </a:r>
          </a:p>
          <a:p>
            <a:r>
              <a:rPr lang="en-US" dirty="0" smtClean="0"/>
              <a:t>Probably a press conference…</a:t>
            </a:r>
          </a:p>
          <a:p>
            <a:r>
              <a:rPr lang="en-US" dirty="0" smtClean="0"/>
              <a:t>You should all</a:t>
            </a:r>
            <a:r>
              <a:rPr lang="en-US" baseline="0" dirty="0" smtClean="0"/>
              <a:t> receive a copy</a:t>
            </a:r>
          </a:p>
          <a:p>
            <a:r>
              <a:rPr lang="en-US" baseline="0" dirty="0" smtClean="0"/>
              <a:t>Please be prepared for practice change</a:t>
            </a:r>
          </a:p>
          <a:p>
            <a:r>
              <a:rPr lang="en-US" baseline="0" dirty="0" smtClean="0"/>
              <a:t>Get involved!</a:t>
            </a:r>
            <a:endParaRPr lang="en-US" dirty="0"/>
          </a:p>
        </p:txBody>
      </p:sp>
      <p:sp>
        <p:nvSpPr>
          <p:cNvPr id="4" name="Slide Number Placeholder 3"/>
          <p:cNvSpPr>
            <a:spLocks noGrp="1"/>
          </p:cNvSpPr>
          <p:nvPr>
            <p:ph type="sldNum" sz="quarter" idx="10"/>
          </p:nvPr>
        </p:nvSpPr>
        <p:spPr/>
        <p:txBody>
          <a:bodyPr/>
          <a:lstStyle/>
          <a:p>
            <a:fld id="{300B0073-4DD8-0B47-8BCD-ACA7FB1D68DC}" type="slidenum">
              <a:rPr lang="en-US" smtClean="0"/>
              <a:pPr/>
              <a:t>42</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baseline="0" dirty="0" smtClean="0"/>
              <a:t>Scratching surface of some issues in chemo- more research needed in several areas</a:t>
            </a:r>
          </a:p>
          <a:p>
            <a:r>
              <a:rPr lang="en-US" b="0" dirty="0" smtClean="0"/>
              <a:t>Tremendous</a:t>
            </a:r>
            <a:r>
              <a:rPr lang="en-US" b="0" baseline="0" dirty="0" smtClean="0"/>
              <a:t> momentum in oncology community</a:t>
            </a:r>
          </a:p>
          <a:p>
            <a:r>
              <a:rPr lang="en-US" b="0" baseline="0" dirty="0" smtClean="0"/>
              <a:t>Awareness that safety issues are much broader than just systemic therapy</a:t>
            </a:r>
          </a:p>
          <a:p>
            <a:r>
              <a:rPr lang="en-US" b="0" baseline="0" dirty="0" smtClean="0"/>
              <a:t>PROGRAM IN ONCOLOGY SAFETY?</a:t>
            </a:r>
          </a:p>
        </p:txBody>
      </p:sp>
      <p:sp>
        <p:nvSpPr>
          <p:cNvPr id="4" name="Slide Number Placeholder 3"/>
          <p:cNvSpPr>
            <a:spLocks noGrp="1"/>
          </p:cNvSpPr>
          <p:nvPr>
            <p:ph type="sldNum" sz="quarter" idx="10"/>
          </p:nvPr>
        </p:nvSpPr>
        <p:spPr/>
        <p:txBody>
          <a:bodyPr/>
          <a:lstStyle/>
          <a:p>
            <a:fld id="{300B0073-4DD8-0B47-8BCD-ACA7FB1D68DC}" type="slidenum">
              <a:rPr lang="en-US" smtClean="0"/>
              <a:pPr/>
              <a:t>43</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a:ln/>
        </p:spPr>
      </p:sp>
      <p:sp>
        <p:nvSpPr>
          <p:cNvPr id="19459" name="Notes Placeholder 2"/>
          <p:cNvSpPr>
            <a:spLocks noGrp="1"/>
          </p:cNvSpPr>
          <p:nvPr>
            <p:ph type="body" idx="1"/>
          </p:nvPr>
        </p:nvSpPr>
        <p:spPr>
          <a:noFill/>
          <a:ln w="9525"/>
        </p:spPr>
        <p:txBody>
          <a:bodyPr/>
          <a:lstStyle/>
          <a:p>
            <a:pPr eaLnBrk="1" hangingPunct="1"/>
            <a:r>
              <a:rPr lang="en-US" baseline="0" dirty="0" smtClean="0">
                <a:latin typeface="Gill Sans" pitchFamily="29" charset="0"/>
                <a:ea typeface="ＭＳ Ｐゴシック" pitchFamily="29" charset="-128"/>
                <a:cs typeface="ＭＳ Ｐゴシック" pitchFamily="29" charset="-128"/>
              </a:rPr>
              <a:t>ALWAYS REMEMBER!</a:t>
            </a:r>
          </a:p>
        </p:txBody>
      </p:sp>
      <p:sp>
        <p:nvSpPr>
          <p:cNvPr id="19460" name="Slide Number Placeholder 3"/>
          <p:cNvSpPr>
            <a:spLocks noGrp="1"/>
          </p:cNvSpPr>
          <p:nvPr>
            <p:ph type="sldNum" sz="quarter" idx="5"/>
          </p:nvPr>
        </p:nvSpPr>
        <p:spPr>
          <a:noFill/>
        </p:spPr>
        <p:txBody>
          <a:bodyPr/>
          <a:lstStyle/>
          <a:p>
            <a:fld id="{4A970377-E010-D54F-ACFE-0C64C14438D4}" type="slidenum">
              <a:rPr lang="en-US" smtClean="0">
                <a:latin typeface="Gill Sans" pitchFamily="29" charset="0"/>
                <a:ea typeface="ＭＳ Ｐゴシック" pitchFamily="29" charset="-128"/>
                <a:cs typeface="ＭＳ Ｐゴシック" pitchFamily="29" charset="-128"/>
                <a:sym typeface="Gill Sans" pitchFamily="29" charset="0"/>
              </a:rPr>
              <a:pPr/>
              <a:t>44</a:t>
            </a:fld>
            <a:endParaRPr lang="en-US" smtClean="0">
              <a:latin typeface="Gill Sans" pitchFamily="29" charset="0"/>
              <a:ea typeface="ＭＳ Ｐゴシック" pitchFamily="29" charset="-128"/>
              <a:cs typeface="ＭＳ Ｐゴシック" pitchFamily="29" charset="-128"/>
              <a:sym typeface="Gill Sans" pitchFamily="29"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Questions?</a:t>
            </a:r>
            <a:endParaRPr lang="en-US" dirty="0"/>
          </a:p>
        </p:txBody>
      </p:sp>
      <p:sp>
        <p:nvSpPr>
          <p:cNvPr id="4" name="Slide Number Placeholder 3"/>
          <p:cNvSpPr>
            <a:spLocks noGrp="1"/>
          </p:cNvSpPr>
          <p:nvPr>
            <p:ph type="sldNum" sz="quarter" idx="10"/>
          </p:nvPr>
        </p:nvSpPr>
        <p:spPr/>
        <p:txBody>
          <a:bodyPr/>
          <a:lstStyle/>
          <a:p>
            <a:fld id="{300B0073-4DD8-0B47-8BCD-ACA7FB1D68DC}" type="slidenum">
              <a:rPr lang="en-US" smtClean="0"/>
              <a:pPr/>
              <a:t>45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1031"/>
          <p:cNvSpPr>
            <a:spLocks noGrp="1"/>
          </p:cNvSpPr>
          <p:nvPr>
            <p:ph type="sldNum" sz="quarter" idx="5"/>
          </p:nvPr>
        </p:nvSpPr>
        <p:spPr>
          <a:noFill/>
        </p:spPr>
        <p:txBody>
          <a:bodyPr/>
          <a:lstStyle/>
          <a:p>
            <a:fld id="{8C58BEB9-C159-0640-ACFB-D0C55B987435}" type="slidenum">
              <a:rPr lang="en-US">
                <a:latin typeface="Gill Sans" pitchFamily="33" charset="0"/>
                <a:ea typeface="ヒラギノ角ゴ Pro W3" pitchFamily="33" charset="-128"/>
                <a:cs typeface="ヒラギノ角ゴ Pro W3" pitchFamily="33" charset="-128"/>
                <a:sym typeface="Gill Sans" pitchFamily="33" charset="0"/>
              </a:rPr>
              <a:pPr/>
              <a:t>6</a:t>
            </a:fld>
            <a:endParaRPr lang="en-US">
              <a:latin typeface="Gill Sans" pitchFamily="33" charset="0"/>
              <a:ea typeface="ヒラギノ角ゴ Pro W3" pitchFamily="33" charset="-128"/>
              <a:cs typeface="ヒラギノ角ゴ Pro W3" pitchFamily="33" charset="-128"/>
              <a:sym typeface="Gill Sans" pitchFamily="33" charset="0"/>
            </a:endParaRPr>
          </a:p>
        </p:txBody>
      </p:sp>
      <p:sp>
        <p:nvSpPr>
          <p:cNvPr id="51203" name="Rectangle 1"/>
          <p:cNvSpPr>
            <a:spLocks noGrp="1" noRot="1" noChangeAspect="1" noChangeArrowheads="1" noTextEdit="1"/>
          </p:cNvSpPr>
          <p:nvPr>
            <p:ph type="sldImg"/>
          </p:nvPr>
        </p:nvSpPr>
        <p:spPr>
          <a:solidFill>
            <a:srgbClr val="FFFFFF"/>
          </a:solidFill>
          <a:ln/>
        </p:spPr>
      </p:sp>
      <p:sp>
        <p:nvSpPr>
          <p:cNvPr id="51204" name="Rectangle 2"/>
          <p:cNvSpPr>
            <a:spLocks noGrp="1" noChangeArrowheads="1"/>
          </p:cNvSpPr>
          <p:nvPr>
            <p:ph type="body" idx="1"/>
          </p:nvPr>
        </p:nvSpPr>
        <p:spPr>
          <a:xfrm>
            <a:off x="686098" y="4343703"/>
            <a:ext cx="5485805" cy="4115405"/>
          </a:xfrm>
          <a:noFill/>
          <a:ln w="9525"/>
        </p:spPr>
        <p:txBody>
          <a:bodyPr/>
          <a:lstStyle/>
          <a:p>
            <a:pPr eaLnBrk="1" hangingPunct="1"/>
            <a:r>
              <a:rPr lang="en-US" dirty="0">
                <a:latin typeface="Arial" pitchFamily="33" charset="0"/>
                <a:ea typeface="Arial" pitchFamily="33" charset="0"/>
                <a:cs typeface="Arial" pitchFamily="33" charset="0"/>
                <a:sym typeface="Arial" pitchFamily="33" charset="0"/>
              </a:rPr>
              <a:t>Denise received her treatment at the Cross Cancer Institute in Edmonton.</a:t>
            </a:r>
          </a:p>
          <a:p>
            <a:pPr eaLnBrk="1" hangingPunct="1"/>
            <a:endParaRPr lang="en-US" dirty="0">
              <a:latin typeface="Arial" pitchFamily="33" charset="0"/>
              <a:ea typeface="Arial" pitchFamily="33" charset="0"/>
              <a:cs typeface="Arial" pitchFamily="33" charset="0"/>
              <a:sym typeface="Arial" pitchFamily="33" charset="0"/>
            </a:endParaRPr>
          </a:p>
          <a:p>
            <a:pPr eaLnBrk="1" hangingPunct="1"/>
            <a:r>
              <a:rPr lang="en-US" dirty="0">
                <a:latin typeface="Arial" pitchFamily="33" charset="0"/>
                <a:ea typeface="Arial" pitchFamily="33" charset="0"/>
                <a:cs typeface="Arial" pitchFamily="33" charset="0"/>
                <a:sym typeface="Arial" pitchFamily="33" charset="0"/>
              </a:rPr>
              <a:t>For the duration of her treatment, she and a friend were residing at Compassion House, a supportive home away from home for cancer patients and their families.</a:t>
            </a:r>
          </a:p>
          <a:p>
            <a:pPr eaLnBrk="1" hangingPunct="1"/>
            <a:endParaRPr lang="en-US" dirty="0">
              <a:latin typeface="Arial" pitchFamily="33" charset="0"/>
              <a:ea typeface="Arial" pitchFamily="33" charset="0"/>
              <a:cs typeface="Arial" pitchFamily="33" charset="0"/>
              <a:sym typeface="Arial" pitchFamily="33" charset="0"/>
            </a:endParaRPr>
          </a:p>
          <a:p>
            <a:pPr eaLnBrk="1" hangingPunct="1"/>
            <a:r>
              <a:rPr lang="en-US" dirty="0">
                <a:latin typeface="Arial" pitchFamily="33" charset="0"/>
                <a:ea typeface="Arial" pitchFamily="33" charset="0"/>
                <a:cs typeface="Arial" pitchFamily="33" charset="0"/>
                <a:sym typeface="Arial" pitchFamily="33" charset="0"/>
              </a:rPr>
              <a:t>On the morning of July 31</a:t>
            </a:r>
            <a:r>
              <a:rPr lang="en-US" baseline="32000" dirty="0">
                <a:latin typeface="Arial" pitchFamily="33" charset="0"/>
                <a:ea typeface="Arial" pitchFamily="33" charset="0"/>
                <a:cs typeface="Arial" pitchFamily="33" charset="0"/>
                <a:sym typeface="Arial" pitchFamily="33" charset="0"/>
              </a:rPr>
              <a:t>st</a:t>
            </a:r>
            <a:r>
              <a:rPr lang="en-US" dirty="0">
                <a:latin typeface="Arial" pitchFamily="33" charset="0"/>
                <a:ea typeface="Arial" pitchFamily="33" charset="0"/>
                <a:cs typeface="Arial" pitchFamily="33" charset="0"/>
                <a:sym typeface="Arial" pitchFamily="33" charset="0"/>
              </a:rPr>
              <a:t>, 2006, Denise returned to the Medical Day Unit at the Cross for her second round of outpatient chemotherapy treatment. </a:t>
            </a:r>
          </a:p>
          <a:p>
            <a:pPr eaLnBrk="1" hangingPunct="1"/>
            <a:endParaRPr lang="en-US" sz="1500" dirty="0">
              <a:latin typeface="Lucida Grande" pitchFamily="33" charset="0"/>
              <a:ea typeface="MS PGothic" charset="0"/>
              <a:cs typeface="MS PGothic" charset="0"/>
              <a:sym typeface="Lucida Grande" pitchFamily="33"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1031"/>
          <p:cNvSpPr>
            <a:spLocks noGrp="1"/>
          </p:cNvSpPr>
          <p:nvPr>
            <p:ph type="sldNum" sz="quarter" idx="5"/>
          </p:nvPr>
        </p:nvSpPr>
        <p:spPr>
          <a:noFill/>
        </p:spPr>
        <p:txBody>
          <a:bodyPr/>
          <a:lstStyle/>
          <a:p>
            <a:fld id="{3A93F586-9A60-AF4E-9DC8-3603AB708A51}" type="slidenum">
              <a:rPr lang="en-US">
                <a:latin typeface="Gill Sans" pitchFamily="33" charset="0"/>
                <a:ea typeface="ヒラギノ角ゴ Pro W3" pitchFamily="33" charset="-128"/>
                <a:cs typeface="ヒラギノ角ゴ Pro W3" pitchFamily="33" charset="-128"/>
                <a:sym typeface="Gill Sans" pitchFamily="33" charset="0"/>
              </a:rPr>
              <a:pPr/>
              <a:t>7</a:t>
            </a:fld>
            <a:endParaRPr lang="en-US">
              <a:latin typeface="Gill Sans" pitchFamily="33" charset="0"/>
              <a:ea typeface="ヒラギノ角ゴ Pro W3" pitchFamily="33" charset="-128"/>
              <a:cs typeface="ヒラギノ角ゴ Pro W3" pitchFamily="33" charset="-128"/>
              <a:sym typeface="Gill Sans" pitchFamily="33" charset="0"/>
            </a:endParaRPr>
          </a:p>
        </p:txBody>
      </p:sp>
      <p:sp>
        <p:nvSpPr>
          <p:cNvPr id="53251" name="Rectangle 1"/>
          <p:cNvSpPr>
            <a:spLocks noGrp="1" noRot="1" noChangeAspect="1" noChangeArrowheads="1" noTextEdit="1"/>
          </p:cNvSpPr>
          <p:nvPr>
            <p:ph type="sldImg"/>
          </p:nvPr>
        </p:nvSpPr>
        <p:spPr>
          <a:solidFill>
            <a:srgbClr val="FFFFFF"/>
          </a:solidFill>
          <a:ln/>
        </p:spPr>
      </p:sp>
      <p:sp>
        <p:nvSpPr>
          <p:cNvPr id="53252" name="Rectangle 2"/>
          <p:cNvSpPr>
            <a:spLocks noGrp="1" noChangeArrowheads="1"/>
          </p:cNvSpPr>
          <p:nvPr>
            <p:ph type="body" idx="1"/>
          </p:nvPr>
        </p:nvSpPr>
        <p:spPr>
          <a:xfrm>
            <a:off x="686098" y="4343703"/>
            <a:ext cx="5485805" cy="4115405"/>
          </a:xfrm>
          <a:noFill/>
          <a:ln w="9525"/>
        </p:spPr>
        <p:txBody>
          <a:bodyPr/>
          <a:lstStyle/>
          <a:p>
            <a:pPr eaLnBrk="1" hangingPunct="1"/>
            <a:r>
              <a:rPr lang="en-US">
                <a:latin typeface="Arial" pitchFamily="33" charset="0"/>
                <a:ea typeface="Arial" pitchFamily="33" charset="0"/>
                <a:cs typeface="Arial" pitchFamily="33" charset="0"/>
                <a:sym typeface="Arial" pitchFamily="33" charset="0"/>
              </a:rPr>
              <a:t>At 9:30, she was given several IV “premedications.”  </a:t>
            </a:r>
          </a:p>
          <a:p>
            <a:pPr eaLnBrk="1" hangingPunct="1"/>
            <a:r>
              <a:rPr lang="en-US">
                <a:latin typeface="Arial" pitchFamily="33" charset="0"/>
                <a:ea typeface="Arial" pitchFamily="33" charset="0"/>
                <a:cs typeface="Arial" pitchFamily="33" charset="0"/>
                <a:sym typeface="Arial" pitchFamily="33" charset="0"/>
              </a:rPr>
              <a:t>These are used to prevent the side effects of the chemotherapy. </a:t>
            </a:r>
          </a:p>
          <a:p>
            <a:pPr eaLnBrk="1" hangingPunct="1"/>
            <a:endParaRPr lang="en-US">
              <a:latin typeface="Arial" pitchFamily="33" charset="0"/>
              <a:ea typeface="Arial" pitchFamily="33" charset="0"/>
              <a:cs typeface="Arial" pitchFamily="33" charset="0"/>
              <a:sym typeface="Arial" pitchFamily="33" charset="0"/>
            </a:endParaRPr>
          </a:p>
          <a:p>
            <a:pPr eaLnBrk="1" hangingPunct="1"/>
            <a:r>
              <a:rPr lang="en-US">
                <a:latin typeface="Arial" pitchFamily="33" charset="0"/>
                <a:ea typeface="Arial" pitchFamily="33" charset="0"/>
                <a:cs typeface="Arial" pitchFamily="33" charset="0"/>
                <a:sym typeface="Arial" pitchFamily="33" charset="0"/>
              </a:rPr>
              <a:t>Then she was given a chemotherapy drug, cisplatin, and finally, post-hydration. </a:t>
            </a:r>
          </a:p>
          <a:p>
            <a:pPr eaLnBrk="1" hangingPunct="1"/>
            <a:r>
              <a:rPr lang="en-US">
                <a:latin typeface="Arial" pitchFamily="33" charset="0"/>
                <a:ea typeface="Arial" pitchFamily="33" charset="0"/>
                <a:cs typeface="Arial" pitchFamily="33" charset="0"/>
                <a:sym typeface="Arial" pitchFamily="33" charset="0"/>
              </a:rPr>
              <a:t>All of this was part of the chemotherapy protocol.</a:t>
            </a:r>
          </a:p>
          <a:p>
            <a:pPr eaLnBrk="1" hangingPunct="1"/>
            <a:r>
              <a:rPr lang="en-US">
                <a:latin typeface="Arial" pitchFamily="33" charset="0"/>
                <a:ea typeface="Arial" pitchFamily="33" charset="0"/>
                <a:cs typeface="Arial" pitchFamily="33" charset="0"/>
                <a:sym typeface="Arial" pitchFamily="33" charset="0"/>
              </a:rPr>
              <a:t>It took over 5 hours to complete the treatment.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1031"/>
          <p:cNvSpPr>
            <a:spLocks noGrp="1"/>
          </p:cNvSpPr>
          <p:nvPr>
            <p:ph type="sldNum" sz="quarter" idx="5"/>
          </p:nvPr>
        </p:nvSpPr>
        <p:spPr>
          <a:noFill/>
        </p:spPr>
        <p:txBody>
          <a:bodyPr/>
          <a:lstStyle/>
          <a:p>
            <a:fld id="{A9465827-A538-FA4B-808B-F1509B795DC2}" type="slidenum">
              <a:rPr lang="en-US">
                <a:latin typeface="Gill Sans" pitchFamily="33" charset="0"/>
                <a:ea typeface="ヒラギノ角ゴ Pro W3" pitchFamily="33" charset="-128"/>
                <a:cs typeface="ヒラギノ角ゴ Pro W3" pitchFamily="33" charset="-128"/>
                <a:sym typeface="Gill Sans" pitchFamily="33" charset="0"/>
              </a:rPr>
              <a:pPr/>
              <a:t>8</a:t>
            </a:fld>
            <a:endParaRPr lang="en-US">
              <a:latin typeface="Gill Sans" pitchFamily="33" charset="0"/>
              <a:ea typeface="ヒラギノ角ゴ Pro W3" pitchFamily="33" charset="-128"/>
              <a:cs typeface="ヒラギノ角ゴ Pro W3" pitchFamily="33" charset="-128"/>
              <a:sym typeface="Gill Sans" pitchFamily="33" charset="0"/>
            </a:endParaRPr>
          </a:p>
        </p:txBody>
      </p:sp>
      <p:sp>
        <p:nvSpPr>
          <p:cNvPr id="55299" name="Rectangle 1"/>
          <p:cNvSpPr>
            <a:spLocks noGrp="1" noRot="1" noChangeAspect="1" noChangeArrowheads="1" noTextEdit="1"/>
          </p:cNvSpPr>
          <p:nvPr>
            <p:ph type="sldImg"/>
          </p:nvPr>
        </p:nvSpPr>
        <p:spPr>
          <a:solidFill>
            <a:srgbClr val="FFFFFF"/>
          </a:solidFill>
          <a:ln/>
        </p:spPr>
      </p:sp>
      <p:sp>
        <p:nvSpPr>
          <p:cNvPr id="55300" name="Rectangle 2"/>
          <p:cNvSpPr>
            <a:spLocks noGrp="1" noChangeArrowheads="1"/>
          </p:cNvSpPr>
          <p:nvPr>
            <p:ph type="body" idx="1"/>
          </p:nvPr>
        </p:nvSpPr>
        <p:spPr>
          <a:xfrm>
            <a:off x="686098" y="4343703"/>
            <a:ext cx="5485805" cy="4115405"/>
          </a:xfrm>
          <a:noFill/>
          <a:ln w="9525"/>
        </p:spPr>
        <p:txBody>
          <a:bodyPr/>
          <a:lstStyle/>
          <a:p>
            <a:pPr eaLnBrk="1" hangingPunct="1"/>
            <a:r>
              <a:rPr lang="en-US" dirty="0">
                <a:latin typeface="Arial" pitchFamily="33" charset="0"/>
                <a:ea typeface="Arial" pitchFamily="33" charset="0"/>
                <a:cs typeface="Arial" pitchFamily="33" charset="0"/>
                <a:sym typeface="Arial" pitchFamily="33" charset="0"/>
              </a:rPr>
              <a:t>The final part of her chemotherapy regimen was a drug called fluorouracil. This medication was to be given over a period of </a:t>
            </a:r>
            <a:r>
              <a:rPr lang="en-US" b="1" dirty="0">
                <a:latin typeface="Arial" pitchFamily="33" charset="0"/>
                <a:ea typeface="Arial" pitchFamily="33" charset="0"/>
                <a:cs typeface="Arial" pitchFamily="33" charset="0"/>
                <a:sym typeface="Arial" pitchFamily="33" charset="0"/>
              </a:rPr>
              <a:t>4</a:t>
            </a:r>
            <a:r>
              <a:rPr lang="en-US" dirty="0">
                <a:latin typeface="Arial" pitchFamily="33" charset="0"/>
                <a:ea typeface="Arial" pitchFamily="33" charset="0"/>
                <a:cs typeface="Arial" pitchFamily="33" charset="0"/>
                <a:sym typeface="Arial" pitchFamily="33" charset="0"/>
              </a:rPr>
              <a:t> </a:t>
            </a:r>
            <a:r>
              <a:rPr lang="en-US" b="1" dirty="0">
                <a:latin typeface="Arial" pitchFamily="33" charset="0"/>
                <a:ea typeface="Arial" pitchFamily="33" charset="0"/>
                <a:cs typeface="Arial" pitchFamily="33" charset="0"/>
                <a:sym typeface="Arial" pitchFamily="33" charset="0"/>
              </a:rPr>
              <a:t>DAYS</a:t>
            </a:r>
            <a:r>
              <a:rPr lang="en-US" dirty="0">
                <a:latin typeface="Arial" pitchFamily="33" charset="0"/>
                <a:ea typeface="Arial" pitchFamily="33" charset="0"/>
                <a:cs typeface="Arial" pitchFamily="33" charset="0"/>
                <a:sym typeface="Arial" pitchFamily="33" charset="0"/>
              </a:rPr>
              <a:t>. Thanks to advances in technology, Denise would be allowed to go home and carry on with her usual activities as the drug infused via a pump she would carry in a small “fanny pack” around her waist. </a:t>
            </a:r>
          </a:p>
          <a:p>
            <a:pPr eaLnBrk="1" hangingPunct="1"/>
            <a:endParaRPr lang="en-US" dirty="0">
              <a:latin typeface="Arial" pitchFamily="33" charset="0"/>
              <a:ea typeface="Arial" pitchFamily="33" charset="0"/>
              <a:cs typeface="Arial" pitchFamily="33" charset="0"/>
              <a:sym typeface="Arial" pitchFamily="33" charset="0"/>
            </a:endParaRPr>
          </a:p>
          <a:p>
            <a:pPr eaLnBrk="1" hangingPunct="1"/>
            <a:r>
              <a:rPr lang="en-US" dirty="0">
                <a:latin typeface="Arial" pitchFamily="33" charset="0"/>
                <a:ea typeface="Arial" pitchFamily="33" charset="0"/>
                <a:cs typeface="Arial" pitchFamily="33" charset="0"/>
                <a:sym typeface="Arial" pitchFamily="33" charset="0"/>
              </a:rPr>
              <a:t>Denise’s nurse prepared the medication and programmed the infusion pump. She asked a second nurse to check her calculations and pump programming before initiating the infusion. After this, the nurse reviewed the pump functionality with Denise and she was instructed to return at the end of the infusion in </a:t>
            </a:r>
            <a:r>
              <a:rPr lang="en-US" b="1" dirty="0">
                <a:latin typeface="Arial" pitchFamily="33" charset="0"/>
                <a:ea typeface="Arial" pitchFamily="33" charset="0"/>
                <a:cs typeface="Arial" pitchFamily="33" charset="0"/>
                <a:sym typeface="Arial" pitchFamily="33" charset="0"/>
              </a:rPr>
              <a:t>4 DAYS </a:t>
            </a:r>
            <a:r>
              <a:rPr lang="en-US" dirty="0">
                <a:latin typeface="Arial" pitchFamily="33" charset="0"/>
                <a:ea typeface="Arial" pitchFamily="33" charset="0"/>
                <a:cs typeface="Arial" pitchFamily="33" charset="0"/>
                <a:sym typeface="Arial" pitchFamily="33" charset="0"/>
              </a:rPr>
              <a:t>and the pump would be disconnected. At approximately 2:30pm, Denise left the cli</a:t>
            </a:r>
            <a:r>
              <a:rPr lang="en-US" dirty="0">
                <a:solidFill>
                  <a:srgbClr val="010101"/>
                </a:solidFill>
                <a:latin typeface="Arial" pitchFamily="33" charset="0"/>
                <a:ea typeface="Arial" pitchFamily="33" charset="0"/>
                <a:cs typeface="Arial" pitchFamily="33" charset="0"/>
                <a:sym typeface="Arial" pitchFamily="33" charset="0"/>
              </a:rPr>
              <a:t>nic and returned to Compassion House with her friend. </a:t>
            </a:r>
          </a:p>
          <a:p>
            <a:pPr eaLnBrk="1" hangingPunct="1"/>
            <a:endParaRPr lang="en-US" dirty="0">
              <a:solidFill>
                <a:srgbClr val="010101"/>
              </a:solidFill>
              <a:latin typeface="Arial" pitchFamily="33" charset="0"/>
              <a:ea typeface="Arial" pitchFamily="33" charset="0"/>
              <a:cs typeface="Arial" pitchFamily="33" charset="0"/>
              <a:sym typeface="Arial" pitchFamily="33" charset="0"/>
            </a:endParaRPr>
          </a:p>
          <a:p>
            <a:pPr eaLnBrk="1" hangingPunct="1"/>
            <a:r>
              <a:rPr lang="en-US" dirty="0">
                <a:solidFill>
                  <a:srgbClr val="010101"/>
                </a:solidFill>
                <a:latin typeface="Arial" pitchFamily="33" charset="0"/>
                <a:ea typeface="Arial" pitchFamily="33" charset="0"/>
                <a:cs typeface="Arial" pitchFamily="33" charset="0"/>
                <a:sym typeface="Arial" pitchFamily="33" charset="0"/>
              </a:rPr>
              <a:t>However, </a:t>
            </a:r>
            <a:r>
              <a:rPr lang="en-US" b="1" dirty="0">
                <a:solidFill>
                  <a:srgbClr val="010101"/>
                </a:solidFill>
                <a:latin typeface="Arial" pitchFamily="33" charset="0"/>
                <a:ea typeface="Arial" pitchFamily="33" charset="0"/>
                <a:cs typeface="Arial" pitchFamily="33" charset="0"/>
                <a:sym typeface="Arial" pitchFamily="33" charset="0"/>
              </a:rPr>
              <a:t>4 HOURS </a:t>
            </a:r>
            <a:r>
              <a:rPr lang="en-US" dirty="0">
                <a:solidFill>
                  <a:srgbClr val="010101"/>
                </a:solidFill>
                <a:latin typeface="Arial" pitchFamily="33" charset="0"/>
                <a:ea typeface="Arial" pitchFamily="33" charset="0"/>
                <a:cs typeface="Arial" pitchFamily="33" charset="0"/>
                <a:sym typeface="Arial" pitchFamily="33" charset="0"/>
              </a:rPr>
              <a:t>later, Denise noticed that the pump was beeping, and when she opened the fanny pack she saw that the fluorouracil bag was empty. </a:t>
            </a:r>
          </a:p>
          <a:p>
            <a:pPr eaLnBrk="1" hangingPunct="1"/>
            <a:endParaRPr lang="en-US" dirty="0">
              <a:solidFill>
                <a:srgbClr val="010101"/>
              </a:solidFill>
              <a:latin typeface="Arial" pitchFamily="33" charset="0"/>
              <a:ea typeface="Arial" pitchFamily="33" charset="0"/>
              <a:cs typeface="Arial" pitchFamily="33" charset="0"/>
              <a:sym typeface="Arial" pitchFamily="33" charset="0"/>
            </a:endParaRPr>
          </a:p>
          <a:p>
            <a:pPr eaLnBrk="1" hangingPunct="1"/>
            <a:r>
              <a:rPr lang="en-US" dirty="0">
                <a:solidFill>
                  <a:srgbClr val="010101"/>
                </a:solidFill>
                <a:latin typeface="Arial" pitchFamily="33" charset="0"/>
                <a:ea typeface="Arial" pitchFamily="33" charset="0"/>
                <a:cs typeface="Arial" pitchFamily="33" charset="0"/>
                <a:sym typeface="Arial" pitchFamily="33" charset="0"/>
              </a:rPr>
              <a:t>A volunteer at Compassion House immediately drove Denise and her companion back to the hospital.  Denise was told there was nothing that could be done to reverse the overdose, so they returned to Compassion House and were told to call the unit the next day.</a:t>
            </a:r>
          </a:p>
          <a:p>
            <a:pPr eaLnBrk="1" hangingPunct="1"/>
            <a:endParaRPr lang="en-US" dirty="0">
              <a:solidFill>
                <a:srgbClr val="010101"/>
              </a:solidFill>
              <a:latin typeface="Arial" pitchFamily="33" charset="0"/>
              <a:ea typeface="Arial" pitchFamily="33" charset="0"/>
              <a:cs typeface="Arial" pitchFamily="33" charset="0"/>
              <a:sym typeface="Arial" pitchFamily="33" charset="0"/>
            </a:endParaRPr>
          </a:p>
          <a:p>
            <a:pPr eaLnBrk="1" hangingPunct="1"/>
            <a:endParaRPr lang="en-US" sz="1500" dirty="0">
              <a:latin typeface="Lucida Grande" pitchFamily="33" charset="0"/>
              <a:ea typeface="MS PGothic" charset="0"/>
              <a:cs typeface="MS PGothic" charset="0"/>
              <a:sym typeface="Lucida Grande" pitchFamily="33"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1031"/>
          <p:cNvSpPr>
            <a:spLocks noGrp="1"/>
          </p:cNvSpPr>
          <p:nvPr>
            <p:ph type="sldNum" sz="quarter" idx="5"/>
          </p:nvPr>
        </p:nvSpPr>
        <p:spPr>
          <a:noFill/>
        </p:spPr>
        <p:txBody>
          <a:bodyPr/>
          <a:lstStyle/>
          <a:p>
            <a:fld id="{1C27F5E0-6A6C-4644-8611-0D1FF00D188F}" type="slidenum">
              <a:rPr lang="en-US">
                <a:latin typeface="Gill Sans" pitchFamily="33" charset="0"/>
                <a:ea typeface="ヒラギノ角ゴ Pro W3" pitchFamily="33" charset="-128"/>
                <a:cs typeface="ヒラギノ角ゴ Pro W3" pitchFamily="33" charset="-128"/>
                <a:sym typeface="Gill Sans" pitchFamily="33" charset="0"/>
              </a:rPr>
              <a:pPr/>
              <a:t>9</a:t>
            </a:fld>
            <a:endParaRPr lang="en-US">
              <a:latin typeface="Gill Sans" pitchFamily="33" charset="0"/>
              <a:ea typeface="ヒラギノ角ゴ Pro W3" pitchFamily="33" charset="-128"/>
              <a:cs typeface="ヒラギノ角ゴ Pro W3" pitchFamily="33" charset="-128"/>
              <a:sym typeface="Gill Sans" pitchFamily="33"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p:cNvSpPr>
          <p:nvPr>
            <p:ph type="body" idx="1"/>
          </p:nvPr>
        </p:nvSpPr>
        <p:spPr>
          <a:noFill/>
          <a:ln w="9525"/>
        </p:spPr>
        <p:txBody>
          <a:bodyPr/>
          <a:lstStyle/>
          <a:p>
            <a:pPr eaLnBrk="1" hangingPunct="1"/>
            <a:r>
              <a:rPr lang="en-US">
                <a:latin typeface="Gill Sans" pitchFamily="33" charset="0"/>
                <a:ea typeface="MS PGothic" charset="0"/>
                <a:cs typeface="MS PGothic" charset="0"/>
              </a:rPr>
              <a:t>Denise Melanson CTV Video</a:t>
            </a:r>
          </a:p>
          <a:p>
            <a:pPr eaLnBrk="1" hangingPunct="1"/>
            <a:endParaRPr lang="en-US">
              <a:latin typeface="Gill Sans" pitchFamily="33" charset="0"/>
              <a:ea typeface="MS PGothic" charset="0"/>
              <a:cs typeface="MS PGothic"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1031"/>
          <p:cNvSpPr>
            <a:spLocks noGrp="1"/>
          </p:cNvSpPr>
          <p:nvPr>
            <p:ph type="sldNum" sz="quarter" idx="5"/>
          </p:nvPr>
        </p:nvSpPr>
        <p:spPr>
          <a:noFill/>
        </p:spPr>
        <p:txBody>
          <a:bodyPr/>
          <a:lstStyle/>
          <a:p>
            <a:fld id="{C0152F06-C13A-D342-A885-5C241897B40A}" type="slidenum">
              <a:rPr lang="en-US">
                <a:latin typeface="Gill Sans" pitchFamily="33" charset="0"/>
                <a:ea typeface="ヒラギノ角ゴ Pro W3" pitchFamily="33" charset="-128"/>
                <a:cs typeface="ヒラギノ角ゴ Pro W3" pitchFamily="33" charset="-128"/>
                <a:sym typeface="Gill Sans" pitchFamily="33" charset="0"/>
              </a:rPr>
              <a:pPr/>
              <a:t>10</a:t>
            </a:fld>
            <a:endParaRPr lang="en-US">
              <a:latin typeface="Gill Sans" pitchFamily="33" charset="0"/>
              <a:ea typeface="ヒラギノ角ゴ Pro W3" pitchFamily="33" charset="-128"/>
              <a:cs typeface="ヒラギノ角ゴ Pro W3" pitchFamily="33" charset="-128"/>
              <a:sym typeface="Gill Sans" pitchFamily="33" charset="0"/>
            </a:endParaRPr>
          </a:p>
        </p:txBody>
      </p:sp>
      <p:sp>
        <p:nvSpPr>
          <p:cNvPr id="61443" name="Rectangle 1"/>
          <p:cNvSpPr>
            <a:spLocks noGrp="1" noRot="1" noChangeAspect="1" noChangeArrowheads="1" noTextEdit="1"/>
          </p:cNvSpPr>
          <p:nvPr>
            <p:ph type="sldImg"/>
          </p:nvPr>
        </p:nvSpPr>
        <p:spPr>
          <a:solidFill>
            <a:srgbClr val="FFFFFF"/>
          </a:solidFill>
          <a:ln/>
        </p:spPr>
      </p:sp>
      <p:sp>
        <p:nvSpPr>
          <p:cNvPr id="61444" name="Rectangle 2"/>
          <p:cNvSpPr>
            <a:spLocks noGrp="1" noChangeArrowheads="1"/>
          </p:cNvSpPr>
          <p:nvPr>
            <p:ph type="body" idx="1"/>
          </p:nvPr>
        </p:nvSpPr>
        <p:spPr>
          <a:xfrm>
            <a:off x="686098" y="4343703"/>
            <a:ext cx="5485805" cy="4115405"/>
          </a:xfrm>
          <a:noFill/>
          <a:ln w="9525"/>
        </p:spPr>
        <p:txBody>
          <a:bodyPr/>
          <a:lstStyle/>
          <a:p>
            <a:pPr eaLnBrk="1" hangingPunct="1"/>
            <a:endParaRPr lang="en-US" sz="1500" dirty="0">
              <a:latin typeface="Lucida Grande" pitchFamily="33" charset="0"/>
              <a:ea typeface="MS PGothic" charset="0"/>
              <a:cs typeface="MS PGothic" charset="0"/>
              <a:sym typeface="Lucida Grande" pitchFamily="33" charset="0"/>
            </a:endParaRPr>
          </a:p>
          <a:p>
            <a:pPr eaLnBrk="1" hangingPunct="1"/>
            <a:r>
              <a:rPr lang="en-US" sz="1500" dirty="0">
                <a:latin typeface="Lucida Grande" pitchFamily="33" charset="0"/>
                <a:ea typeface="MS PGothic" charset="0"/>
                <a:cs typeface="MS PGothic" charset="0"/>
                <a:sym typeface="Lucida Grande" pitchFamily="33" charset="0"/>
              </a:rPr>
              <a:t>The doctor’s order, the drug label, the pump and the process of the double check to verify the correct calculation was completed.</a:t>
            </a:r>
          </a:p>
          <a:p>
            <a:pPr eaLnBrk="1" hangingPunct="1"/>
            <a:endParaRPr lang="en-US" sz="1500" dirty="0">
              <a:latin typeface="Lucida Grande" pitchFamily="33" charset="0"/>
              <a:ea typeface="MS PGothic" charset="0"/>
              <a:cs typeface="MS PGothic" charset="0"/>
              <a:sym typeface="Lucida Grande" pitchFamily="33" charset="0"/>
            </a:endParaRPr>
          </a:p>
          <a:p>
            <a:pPr eaLnBrk="1" hangingPunct="1"/>
            <a:r>
              <a:rPr lang="en-US" sz="1500" dirty="0">
                <a:latin typeface="Lucida Grande" pitchFamily="33" charset="0"/>
                <a:ea typeface="MS PGothic" charset="0"/>
                <a:cs typeface="MS PGothic" charset="0"/>
                <a:sym typeface="Lucida Grande" pitchFamily="33" charset="0"/>
              </a:rPr>
              <a:t>Following the incident, the Institute for Safe Medication Practices (ISMP) Canada conducted an investigation of the events leading up to Denise’s death. The investigation uncovered several contributing factors: the design of The medication order, the design of the drug label, the design of the pump and the way the double check was performed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E690CA3E-A7D5-2C44-B10A-3699E9211718}" type="datetimeFigureOut">
              <a:rPr lang="en-US" smtClean="0"/>
              <a:pPr/>
              <a:t>6/9/11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1365A3-6D36-494E-9CBF-DEAD445E596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E690CA3E-A7D5-2C44-B10A-3699E9211718}" type="datetimeFigureOut">
              <a:rPr lang="en-US" smtClean="0"/>
              <a:pPr/>
              <a:t>6/9/11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1365A3-6D36-494E-9CBF-DEAD445E596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E690CA3E-A7D5-2C44-B10A-3699E9211718}" type="datetimeFigureOut">
              <a:rPr lang="en-US" smtClean="0"/>
              <a:pPr/>
              <a:t>6/9/11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1365A3-6D36-494E-9CBF-DEAD445E596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E690CA3E-A7D5-2C44-B10A-3699E9211718}" type="datetimeFigureOut">
              <a:rPr lang="en-US" smtClean="0"/>
              <a:pPr/>
              <a:t>6/9/11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1365A3-6D36-494E-9CBF-DEAD445E596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E690CA3E-A7D5-2C44-B10A-3699E9211718}" type="datetimeFigureOut">
              <a:rPr lang="en-US" smtClean="0"/>
              <a:pPr/>
              <a:t>6/9/11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1365A3-6D36-494E-9CBF-DEAD445E596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E690CA3E-A7D5-2C44-B10A-3699E9211718}" type="datetimeFigureOut">
              <a:rPr lang="en-US" smtClean="0"/>
              <a:pPr/>
              <a:t>6/9/11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1365A3-6D36-494E-9CBF-DEAD445E596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E690CA3E-A7D5-2C44-B10A-3699E9211718}" type="datetimeFigureOut">
              <a:rPr lang="en-US" smtClean="0"/>
              <a:pPr/>
              <a:t>6/9/11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1365A3-6D36-494E-9CBF-DEAD445E596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E690CA3E-A7D5-2C44-B10A-3699E9211718}" type="datetimeFigureOut">
              <a:rPr lang="en-US" smtClean="0"/>
              <a:pPr/>
              <a:t>6/9/11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1365A3-6D36-494E-9CBF-DEAD445E596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0CA3E-A7D5-2C44-B10A-3699E9211718}" type="datetimeFigureOut">
              <a:rPr lang="en-US" smtClean="0"/>
              <a:pPr/>
              <a:t>6/9/11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1365A3-6D36-494E-9CBF-DEAD445E596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E690CA3E-A7D5-2C44-B10A-3699E9211718}" type="datetimeFigureOut">
              <a:rPr lang="en-US" smtClean="0"/>
              <a:pPr/>
              <a:t>6/9/11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1365A3-6D36-494E-9CBF-DEAD445E596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E690CA3E-A7D5-2C44-B10A-3699E9211718}" type="datetimeFigureOut">
              <a:rPr lang="en-US" smtClean="0"/>
              <a:pPr/>
              <a:t>6/9/11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1365A3-6D36-494E-9CBF-DEAD445E596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0CA3E-A7D5-2C44-B10A-3699E9211718}" type="datetimeFigureOut">
              <a:rPr lang="en-US" smtClean="0"/>
              <a:pPr/>
              <a:t>6/9/11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1365A3-6D36-494E-9CBF-DEAD445E596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2700"/>
            <a:ext cx="7772400" cy="1143000"/>
          </a:xfrm>
          <a:prstGeom prst="rect">
            <a:avLst/>
          </a:prstGeom>
          <a:noFill/>
          <a:ln w="9525">
            <a:noFill/>
            <a:miter lim="800000"/>
            <a:headEnd/>
            <a:tailEnd/>
          </a:ln>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98500" y="1473200"/>
            <a:ext cx="7772400" cy="45720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dt" sz="half" idx="2"/>
          </p:nvPr>
        </p:nvSpPr>
        <p:spPr bwMode="auto">
          <a:xfrm>
            <a:off x="228600" y="6248400"/>
            <a:ext cx="19050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defRPr sz="1400">
                <a:latin typeface="Times" pitchFamily="32" charset="0"/>
              </a:defRPr>
            </a:lvl1pPr>
          </a:lstStyle>
          <a:p>
            <a:pPr defTabSz="914400" eaLnBrk="0" fontAlgn="base" hangingPunct="0">
              <a:spcBef>
                <a:spcPct val="0"/>
              </a:spcBef>
              <a:spcAft>
                <a:spcPct val="0"/>
              </a:spcAft>
            </a:pPr>
            <a:endParaRPr lang="en-US">
              <a:solidFill>
                <a:srgbClr val="000000"/>
              </a:solidFill>
              <a:ea typeface="ＭＳ Ｐゴシック" pitchFamily="32" charset="-128"/>
              <a:cs typeface="ＭＳ Ｐゴシック" pitchFamily="32" charset="-128"/>
            </a:endParaRPr>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ctr">
              <a:defRPr sz="1400">
                <a:latin typeface="Times" pitchFamily="32" charset="0"/>
              </a:defRPr>
            </a:lvl1pPr>
          </a:lstStyle>
          <a:p>
            <a:pPr defTabSz="914400" eaLnBrk="0" fontAlgn="base" hangingPunct="0">
              <a:spcBef>
                <a:spcPct val="0"/>
              </a:spcBef>
              <a:spcAft>
                <a:spcPct val="0"/>
              </a:spcAft>
            </a:pPr>
            <a:endParaRPr lang="en-US">
              <a:solidFill>
                <a:srgbClr val="000000"/>
              </a:solidFill>
              <a:ea typeface="ＭＳ Ｐゴシック" pitchFamily="32" charset="-128"/>
              <a:cs typeface="ＭＳ Ｐゴシック" pitchFamily="32" charset="-128"/>
            </a:endParaRPr>
          </a:p>
        </p:txBody>
      </p:sp>
      <p:sp>
        <p:nvSpPr>
          <p:cNvPr id="4102" name="Rectangle 6"/>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a:defRPr sz="1400">
                <a:latin typeface="Times" pitchFamily="32" charset="0"/>
              </a:defRPr>
            </a:lvl1pPr>
          </a:lstStyle>
          <a:p>
            <a:pPr defTabSz="914400" eaLnBrk="0" fontAlgn="base" hangingPunct="0">
              <a:spcBef>
                <a:spcPct val="0"/>
              </a:spcBef>
              <a:spcAft>
                <a:spcPct val="0"/>
              </a:spcAft>
            </a:pPr>
            <a:endParaRPr lang="en-US">
              <a:solidFill>
                <a:srgbClr val="000000"/>
              </a:solidFill>
              <a:ea typeface="ＭＳ Ｐゴシック" pitchFamily="32" charset="-128"/>
              <a:cs typeface="ＭＳ Ｐゴシック" pitchFamily="32" charset="-128"/>
            </a:endParaRPr>
          </a:p>
        </p:txBody>
      </p:sp>
      <p:sp>
        <p:nvSpPr>
          <p:cNvPr id="4103" name="Line 7"/>
          <p:cNvSpPr>
            <a:spLocks noChangeShapeType="1"/>
          </p:cNvSpPr>
          <p:nvPr/>
        </p:nvSpPr>
        <p:spPr bwMode="auto">
          <a:xfrm>
            <a:off x="687388" y="1206500"/>
            <a:ext cx="7770812" cy="0"/>
          </a:xfrm>
          <a:prstGeom prst="line">
            <a:avLst/>
          </a:prstGeom>
          <a:noFill/>
          <a:ln w="12700">
            <a:solidFill>
              <a:srgbClr val="C6B46A"/>
            </a:solidFill>
            <a:round/>
            <a:headEnd type="none" w="sm" len="sm"/>
            <a:tailEnd type="none" w="sm" len="sm"/>
          </a:ln>
          <a:effectLst/>
        </p:spPr>
        <p:txBody>
          <a:bodyPr wrap="none" anchor="ctr">
            <a:prstTxWarp prst="textNoShape">
              <a:avLst/>
            </a:prstTxWarp>
          </a:bodyPr>
          <a:lstStyle/>
          <a:p>
            <a:pPr defTabSz="914400" eaLnBrk="0" fontAlgn="base" hangingPunct="0">
              <a:spcBef>
                <a:spcPct val="0"/>
              </a:spcBef>
              <a:spcAft>
                <a:spcPct val="0"/>
              </a:spcAft>
              <a:defRPr/>
            </a:pPr>
            <a:endParaRPr lang="en-US" sz="2400">
              <a:solidFill>
                <a:srgbClr val="000000"/>
              </a:solidFill>
              <a:ea typeface="ＭＳ Ｐゴシック" pitchFamily="-109" charset="-128"/>
              <a:cs typeface="ＭＳ Ｐゴシック" pitchFamily="-109" charset="-128"/>
            </a:endParaRPr>
          </a:p>
        </p:txBody>
      </p:sp>
    </p:spTree>
  </p:cSld>
  <p:clrMap bg1="lt1" tx1="dk1" bg2="lt2" tx2="dk2" accent1="accent1" accent2="accent2" accent3="accent3" accent4="accent4" accent5="accent5" accent6="accent6" hlink="hlink" folHlink="folHlink"/>
  <p:sldLayoutIdLst>
    <p:sldLayoutId id="2147483699" r:id="rId1"/>
  </p:sldLayoutIdLst>
  <p:txStyles>
    <p:titleStyle>
      <a:lvl1pPr algn="l" rtl="0" eaLnBrk="0" fontAlgn="base" hangingPunct="0">
        <a:spcBef>
          <a:spcPct val="0"/>
        </a:spcBef>
        <a:spcAft>
          <a:spcPct val="0"/>
        </a:spcAft>
        <a:defRPr sz="3600">
          <a:solidFill>
            <a:schemeClr val="accent2"/>
          </a:solidFill>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3600">
          <a:solidFill>
            <a:schemeClr val="accent2"/>
          </a:solidFill>
          <a:latin typeface="Arial" pitchFamily="-109" charset="0"/>
          <a:ea typeface="ＭＳ Ｐゴシック" pitchFamily="-109" charset="-128"/>
          <a:cs typeface="ＭＳ Ｐゴシック" pitchFamily="-109" charset="-128"/>
        </a:defRPr>
      </a:lvl2pPr>
      <a:lvl3pPr algn="l" rtl="0" eaLnBrk="0" fontAlgn="base" hangingPunct="0">
        <a:spcBef>
          <a:spcPct val="0"/>
        </a:spcBef>
        <a:spcAft>
          <a:spcPct val="0"/>
        </a:spcAft>
        <a:defRPr sz="3600">
          <a:solidFill>
            <a:schemeClr val="accent2"/>
          </a:solidFill>
          <a:latin typeface="Arial" pitchFamily="-109" charset="0"/>
          <a:ea typeface="ＭＳ Ｐゴシック" pitchFamily="-109" charset="-128"/>
          <a:cs typeface="ＭＳ Ｐゴシック" pitchFamily="-109" charset="-128"/>
        </a:defRPr>
      </a:lvl3pPr>
      <a:lvl4pPr algn="l" rtl="0" eaLnBrk="0" fontAlgn="base" hangingPunct="0">
        <a:spcBef>
          <a:spcPct val="0"/>
        </a:spcBef>
        <a:spcAft>
          <a:spcPct val="0"/>
        </a:spcAft>
        <a:defRPr sz="3600">
          <a:solidFill>
            <a:schemeClr val="accent2"/>
          </a:solidFill>
          <a:latin typeface="Arial" pitchFamily="-109" charset="0"/>
          <a:ea typeface="ＭＳ Ｐゴシック" pitchFamily="-109" charset="-128"/>
          <a:cs typeface="ＭＳ Ｐゴシック" pitchFamily="-109" charset="-128"/>
        </a:defRPr>
      </a:lvl4pPr>
      <a:lvl5pPr algn="l" rtl="0" eaLnBrk="0" fontAlgn="base" hangingPunct="0">
        <a:spcBef>
          <a:spcPct val="0"/>
        </a:spcBef>
        <a:spcAft>
          <a:spcPct val="0"/>
        </a:spcAft>
        <a:defRPr sz="3600">
          <a:solidFill>
            <a:schemeClr val="accent2"/>
          </a:solidFill>
          <a:latin typeface="Arial" pitchFamily="-109" charset="0"/>
          <a:ea typeface="ＭＳ Ｐゴシック" pitchFamily="-109" charset="-128"/>
          <a:cs typeface="ＭＳ Ｐゴシック" pitchFamily="-109" charset="-128"/>
        </a:defRPr>
      </a:lvl5pPr>
      <a:lvl6pPr marL="457200" algn="l" rtl="0" fontAlgn="base">
        <a:spcBef>
          <a:spcPct val="0"/>
        </a:spcBef>
        <a:spcAft>
          <a:spcPct val="0"/>
        </a:spcAft>
        <a:defRPr sz="3600">
          <a:solidFill>
            <a:schemeClr val="accent2"/>
          </a:solidFill>
          <a:latin typeface="Arial" pitchFamily="-109" charset="0"/>
        </a:defRPr>
      </a:lvl6pPr>
      <a:lvl7pPr marL="914400" algn="l" rtl="0" fontAlgn="base">
        <a:spcBef>
          <a:spcPct val="0"/>
        </a:spcBef>
        <a:spcAft>
          <a:spcPct val="0"/>
        </a:spcAft>
        <a:defRPr sz="3600">
          <a:solidFill>
            <a:schemeClr val="accent2"/>
          </a:solidFill>
          <a:latin typeface="Arial" pitchFamily="-109" charset="0"/>
        </a:defRPr>
      </a:lvl7pPr>
      <a:lvl8pPr marL="1371600" algn="l" rtl="0" fontAlgn="base">
        <a:spcBef>
          <a:spcPct val="0"/>
        </a:spcBef>
        <a:spcAft>
          <a:spcPct val="0"/>
        </a:spcAft>
        <a:defRPr sz="3600">
          <a:solidFill>
            <a:schemeClr val="accent2"/>
          </a:solidFill>
          <a:latin typeface="Arial" pitchFamily="-109" charset="0"/>
        </a:defRPr>
      </a:lvl8pPr>
      <a:lvl9pPr marL="1828800" algn="l" rtl="0" fontAlgn="base">
        <a:spcBef>
          <a:spcPct val="0"/>
        </a:spcBef>
        <a:spcAft>
          <a:spcPct val="0"/>
        </a:spcAft>
        <a:defRPr sz="3600">
          <a:solidFill>
            <a:schemeClr val="accent2"/>
          </a:solidFill>
          <a:latin typeface="Arial" pitchFamily="-109" charset="0"/>
        </a:defRPr>
      </a:lvl9pPr>
    </p:titleStyle>
    <p:bodyStyle>
      <a:lvl1pPr marL="342900" indent="-342900" algn="l" rtl="0" eaLnBrk="0" fontAlgn="base" hangingPunct="0">
        <a:spcBef>
          <a:spcPct val="20000"/>
        </a:spcBef>
        <a:spcAft>
          <a:spcPct val="0"/>
        </a:spcAft>
        <a:buChar char="•"/>
        <a:defRPr sz="2800">
          <a:solidFill>
            <a:schemeClr val="accent2"/>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400">
          <a:solidFill>
            <a:schemeClr val="accent2"/>
          </a:solidFill>
          <a:latin typeface="+mn-lt"/>
          <a:ea typeface="ＭＳ Ｐゴシック" pitchFamily="-109" charset="-128"/>
        </a:defRPr>
      </a:lvl2pPr>
      <a:lvl3pPr marL="1143000" indent="-228600" algn="l" rtl="0" eaLnBrk="0" fontAlgn="base" hangingPunct="0">
        <a:spcBef>
          <a:spcPct val="20000"/>
        </a:spcBef>
        <a:spcAft>
          <a:spcPct val="0"/>
        </a:spcAft>
        <a:buChar char="•"/>
        <a:defRPr sz="2000">
          <a:solidFill>
            <a:schemeClr val="accent2"/>
          </a:solidFill>
          <a:latin typeface="+mn-lt"/>
          <a:ea typeface="ＭＳ Ｐゴシック" pitchFamily="-109" charset="-128"/>
        </a:defRPr>
      </a:lvl3pPr>
      <a:lvl4pPr marL="1600200" indent="-228600" algn="l" rtl="0" eaLnBrk="0" fontAlgn="base" hangingPunct="0">
        <a:spcBef>
          <a:spcPct val="20000"/>
        </a:spcBef>
        <a:spcAft>
          <a:spcPct val="0"/>
        </a:spcAft>
        <a:buChar char="–"/>
        <a:defRPr>
          <a:solidFill>
            <a:schemeClr val="accent2"/>
          </a:solidFill>
          <a:latin typeface="+mn-lt"/>
          <a:ea typeface="ＭＳ Ｐゴシック" pitchFamily="-109" charset="-128"/>
        </a:defRPr>
      </a:lvl4pPr>
      <a:lvl5pPr marL="2057400" indent="-228600" algn="l" rtl="0" eaLnBrk="0" fontAlgn="base" hangingPunct="0">
        <a:spcBef>
          <a:spcPct val="20000"/>
        </a:spcBef>
        <a:spcAft>
          <a:spcPct val="0"/>
        </a:spcAft>
        <a:buChar char="»"/>
        <a:defRPr>
          <a:solidFill>
            <a:schemeClr val="accent2"/>
          </a:solidFill>
          <a:latin typeface="+mn-lt"/>
          <a:ea typeface="ＭＳ Ｐゴシック" pitchFamily="-109" charset="-128"/>
        </a:defRPr>
      </a:lvl5pPr>
      <a:lvl6pPr marL="2514600" indent="-228600" algn="l" rtl="0" fontAlgn="base">
        <a:spcBef>
          <a:spcPct val="20000"/>
        </a:spcBef>
        <a:spcAft>
          <a:spcPct val="0"/>
        </a:spcAft>
        <a:buChar char="»"/>
        <a:defRPr>
          <a:solidFill>
            <a:schemeClr val="accent2"/>
          </a:solidFill>
          <a:latin typeface="+mn-lt"/>
          <a:ea typeface="ＭＳ Ｐゴシック" pitchFamily="-109" charset="-128"/>
        </a:defRPr>
      </a:lvl6pPr>
      <a:lvl7pPr marL="2971800" indent="-228600" algn="l" rtl="0" fontAlgn="base">
        <a:spcBef>
          <a:spcPct val="20000"/>
        </a:spcBef>
        <a:spcAft>
          <a:spcPct val="0"/>
        </a:spcAft>
        <a:buChar char="»"/>
        <a:defRPr>
          <a:solidFill>
            <a:schemeClr val="accent2"/>
          </a:solidFill>
          <a:latin typeface="+mn-lt"/>
          <a:ea typeface="ＭＳ Ｐゴシック" pitchFamily="-109" charset="-128"/>
        </a:defRPr>
      </a:lvl7pPr>
      <a:lvl8pPr marL="3429000" indent="-228600" algn="l" rtl="0" fontAlgn="base">
        <a:spcBef>
          <a:spcPct val="20000"/>
        </a:spcBef>
        <a:spcAft>
          <a:spcPct val="0"/>
        </a:spcAft>
        <a:buChar char="»"/>
        <a:defRPr>
          <a:solidFill>
            <a:schemeClr val="accent2"/>
          </a:solidFill>
          <a:latin typeface="+mn-lt"/>
          <a:ea typeface="ＭＳ Ｐゴシック" pitchFamily="-109" charset="-128"/>
        </a:defRPr>
      </a:lvl8pPr>
      <a:lvl9pPr marL="3886200" indent="-228600" algn="l" rtl="0" fontAlgn="base">
        <a:spcBef>
          <a:spcPct val="20000"/>
        </a:spcBef>
        <a:spcAft>
          <a:spcPct val="0"/>
        </a:spcAft>
        <a:buChar char="»"/>
        <a:defRPr>
          <a:solidFill>
            <a:schemeClr val="accent2"/>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6" Type="http://schemas.openxmlformats.org/officeDocument/2006/relationships/image" Target="../media/image12.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 Id="rId5"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4" Type="http://schemas.openxmlformats.org/officeDocument/2006/relationships/image" Target="../media/image15.png"/><Relationship Id="rId1" Type="http://schemas.openxmlformats.org/officeDocument/2006/relationships/video" Target="file://localhost/Users/ehealth/Documents/Teaching,%20Advocacy,%20and%20Dissemination/HF101/HF101%20UHN%20June%202010/Cognitive_Gorilla.mpg" TargetMode="External"/><Relationship Id="rId2" Type="http://schemas.openxmlformats.org/officeDocument/2006/relationships/slideLayout" Target="../slideLayouts/slideLayout2.xml"/><Relationship Id="rId3"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3"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6" Type="http://schemas.openxmlformats.org/officeDocument/2006/relationships/oleObject" Target="../embeddings/Microsoft_Word_97_-_2004_Document2.doc"/><Relationship Id="rId4" Type="http://schemas.openxmlformats.org/officeDocument/2006/relationships/image" Target="../media/image21.jpeg"/><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17.xml"/><Relationship Id="rId5" Type="http://schemas.openxmlformats.org/officeDocument/2006/relationships/oleObject" Target="../embeddings/Microsoft_Word_97_-_2004_Document1.doc"/></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4" Type="http://schemas.openxmlformats.org/officeDocument/2006/relationships/image" Target="../media/image22.png"/><Relationship Id="rId10" Type="http://schemas.openxmlformats.org/officeDocument/2006/relationships/image" Target="../media/image28.jpeg"/><Relationship Id="rId5" Type="http://schemas.openxmlformats.org/officeDocument/2006/relationships/image" Target="../media/image23.jpeg"/><Relationship Id="rId7" Type="http://schemas.openxmlformats.org/officeDocument/2006/relationships/image" Target="../media/image25.png"/><Relationship Id="rId11"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19.xml"/><Relationship Id="rId9" Type="http://schemas.openxmlformats.org/officeDocument/2006/relationships/image" Target="../media/image27.png"/><Relationship Id="rId3" Type="http://schemas.openxmlformats.org/officeDocument/2006/relationships/image" Target="../media/image17.png"/><Relationship Id="rId6"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3"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3"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3"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3"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4" Type="http://schemas.openxmlformats.org/officeDocument/2006/relationships/oleObject" Target="???" TargetMode="External"/><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3"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3" Type="http://schemas.openxmlformats.org/officeDocument/2006/relationships/image" Target="../media/image3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3" Type="http://schemas.openxmlformats.org/officeDocument/2006/relationships/image" Target="../media/image3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3"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3" Type="http://schemas.openxmlformats.org/officeDocument/2006/relationships/image" Target="../media/image4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3" Type="http://schemas.openxmlformats.org/officeDocument/2006/relationships/image" Target="../media/image4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3"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3"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3"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3"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4" Type="http://schemas.openxmlformats.org/officeDocument/2006/relationships/hyperlink" Target="http://www.capca.ca/current-issues/patient-safety/research" TargetMode="External"/><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9.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3" Type="http://schemas.openxmlformats.org/officeDocument/2006/relationships/image" Target="../media/image5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3"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3"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4" Type="http://schemas.openxmlformats.org/officeDocument/2006/relationships/image" Target="../media/image8.png"/><Relationship Id="rId1" Type="http://schemas.openxmlformats.org/officeDocument/2006/relationships/video" Target="file://localhost/Users/ehealth/Documents/Teaching,%20Advocacy,%20and%20Dissemination/HF101/HF101%20UHN%20June%202010/DeniseMelanson.mpg" TargetMode="External"/><Relationship Id="rId2" Type="http://schemas.openxmlformats.org/officeDocument/2006/relationships/slideLayout" Target="../slideLayouts/slideLayout2.xml"/><Relationship Id="rId3"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6370" name="Picture 2"/>
          <p:cNvPicPr>
            <a:picLocks noChangeAspect="1" noChangeArrowheads="1"/>
          </p:cNvPicPr>
          <p:nvPr/>
        </p:nvPicPr>
        <p:blipFill>
          <a:blip r:embed="rId3">
            <a:alphaModFix amt="56000"/>
          </a:blip>
          <a:srcRect/>
          <a:stretch>
            <a:fillRect/>
          </a:stretch>
        </p:blipFill>
        <p:spPr bwMode="auto">
          <a:xfrm>
            <a:off x="-1" y="-131397"/>
            <a:ext cx="10033113" cy="6989397"/>
          </a:xfrm>
          <a:prstGeom prst="rect">
            <a:avLst/>
          </a:prstGeom>
          <a:noFill/>
          <a:ln w="9525">
            <a:noFill/>
            <a:miter lim="800000"/>
            <a:headEnd/>
            <a:tailEnd/>
          </a:ln>
          <a:effectLst/>
        </p:spPr>
      </p:pic>
      <p:sp>
        <p:nvSpPr>
          <p:cNvPr id="2" name="Title 1"/>
          <p:cNvSpPr>
            <a:spLocks noGrp="1"/>
          </p:cNvSpPr>
          <p:nvPr>
            <p:ph type="ctrTitle"/>
          </p:nvPr>
        </p:nvSpPr>
        <p:spPr>
          <a:xfrm>
            <a:off x="685800" y="1453452"/>
            <a:ext cx="7772400" cy="2146999"/>
          </a:xfrm>
          <a:effectLst>
            <a:outerShdw blurRad="50800" dist="38100" dir="2700000">
              <a:srgbClr val="000000">
                <a:alpha val="43000"/>
              </a:srgbClr>
            </a:outerShdw>
          </a:effectLst>
        </p:spPr>
        <p:txBody>
          <a:bodyPr>
            <a:noAutofit/>
          </a:bodyPr>
          <a:lstStyle/>
          <a:p>
            <a:r>
              <a:rPr lang="en-US" sz="3400" dirty="0" smtClean="0"/>
              <a:t>Improving the Safety of Ambulatory IV </a:t>
            </a:r>
            <a:r>
              <a:rPr lang="en-US" sz="3400" dirty="0" smtClean="0">
                <a:effectLst>
                  <a:outerShdw blurRad="342900" dist="38100" dir="2700000">
                    <a:schemeClr val="tx1">
                      <a:alpha val="43000"/>
                    </a:schemeClr>
                  </a:outerShdw>
                </a:effectLst>
              </a:rPr>
              <a:t>Chemotherapy</a:t>
            </a:r>
            <a:r>
              <a:rPr lang="en-US" sz="3400" dirty="0" smtClean="0"/>
              <a:t> in Canada</a:t>
            </a:r>
            <a:endParaRPr lang="en-US" sz="3400" dirty="0"/>
          </a:p>
        </p:txBody>
      </p:sp>
      <p:sp>
        <p:nvSpPr>
          <p:cNvPr id="3" name="Subtitle 2"/>
          <p:cNvSpPr>
            <a:spLocks noGrp="1"/>
          </p:cNvSpPr>
          <p:nvPr>
            <p:ph type="subTitle" idx="1"/>
          </p:nvPr>
        </p:nvSpPr>
        <p:spPr>
          <a:xfrm>
            <a:off x="1371600" y="4219073"/>
            <a:ext cx="6400800" cy="2451507"/>
          </a:xfrm>
        </p:spPr>
        <p:txBody>
          <a:bodyPr>
            <a:normAutofit fontScale="77500" lnSpcReduction="20000"/>
          </a:bodyPr>
          <a:lstStyle/>
          <a:p>
            <a:r>
              <a:rPr lang="en-US" dirty="0" smtClean="0">
                <a:solidFill>
                  <a:schemeClr val="tx1"/>
                </a:solidFill>
                <a:effectLst>
                  <a:outerShdw blurRad="50800" dist="38100" dir="2700000">
                    <a:srgbClr val="000000">
                      <a:alpha val="43000"/>
                    </a:srgbClr>
                  </a:outerShdw>
                </a:effectLst>
              </a:rPr>
              <a:t>Rachel White, M.A.</a:t>
            </a:r>
          </a:p>
          <a:p>
            <a:endParaRPr lang="en-US" dirty="0" smtClean="0">
              <a:solidFill>
                <a:schemeClr val="tx1"/>
              </a:solidFill>
              <a:effectLst>
                <a:outerShdw blurRad="50800" dist="38100" dir="2700000">
                  <a:srgbClr val="000000">
                    <a:alpha val="43000"/>
                  </a:srgbClr>
                </a:outerShdw>
              </a:effectLst>
            </a:endParaRPr>
          </a:p>
          <a:p>
            <a:r>
              <a:rPr lang="en-US" sz="2300" dirty="0" smtClean="0">
                <a:solidFill>
                  <a:schemeClr val="tx1"/>
                </a:solidFill>
                <a:effectLst>
                  <a:outerShdw blurRad="50800" dist="38100" dir="2700000">
                    <a:srgbClr val="000000">
                      <a:alpha val="43000"/>
                    </a:srgbClr>
                  </a:outerShdw>
                </a:effectLst>
              </a:rPr>
              <a:t>Healthcare Technology Safety Research Team</a:t>
            </a:r>
          </a:p>
          <a:p>
            <a:r>
              <a:rPr lang="en-US" sz="2300" dirty="0" smtClean="0">
                <a:solidFill>
                  <a:schemeClr val="tx1"/>
                </a:solidFill>
                <a:effectLst>
                  <a:outerShdw blurRad="50800" dist="38100" dir="2700000">
                    <a:srgbClr val="000000">
                      <a:alpha val="43000"/>
                    </a:srgbClr>
                  </a:outerShdw>
                </a:effectLst>
              </a:rPr>
              <a:t>University Health Network, Toronto</a:t>
            </a:r>
          </a:p>
          <a:p>
            <a:endParaRPr lang="en-US" sz="2300" dirty="0" smtClean="0">
              <a:solidFill>
                <a:schemeClr val="tx1"/>
              </a:solidFill>
              <a:effectLst>
                <a:outerShdw blurRad="50800" dist="38100" dir="2700000">
                  <a:srgbClr val="000000">
                    <a:alpha val="43000"/>
                  </a:srgbClr>
                </a:outerShdw>
              </a:effectLst>
            </a:endParaRPr>
          </a:p>
          <a:p>
            <a:r>
              <a:rPr lang="en-US" sz="2300" dirty="0" smtClean="0">
                <a:solidFill>
                  <a:schemeClr val="tx1"/>
                </a:solidFill>
                <a:effectLst>
                  <a:outerShdw blurRad="50800" dist="38100" dir="2700000">
                    <a:srgbClr val="000000">
                      <a:alpha val="43000"/>
                    </a:srgbClr>
                  </a:outerShdw>
                </a:effectLst>
              </a:rPr>
              <a:t>June 24</a:t>
            </a:r>
            <a:r>
              <a:rPr lang="en-US" sz="2300" baseline="30000" dirty="0" smtClean="0">
                <a:solidFill>
                  <a:schemeClr val="tx1"/>
                </a:solidFill>
                <a:effectLst>
                  <a:outerShdw blurRad="50800" dist="38100" dir="2700000">
                    <a:srgbClr val="000000">
                      <a:alpha val="43000"/>
                    </a:srgbClr>
                  </a:outerShdw>
                </a:effectLst>
              </a:rPr>
              <a:t>th</a:t>
            </a:r>
            <a:r>
              <a:rPr lang="en-US" sz="2300" dirty="0" smtClean="0">
                <a:solidFill>
                  <a:schemeClr val="tx1"/>
                </a:solidFill>
                <a:effectLst>
                  <a:outerShdw blurRad="50800" dist="38100" dir="2700000">
                    <a:srgbClr val="000000">
                      <a:alpha val="43000"/>
                    </a:srgbClr>
                  </a:outerShdw>
                </a:effectLst>
              </a:rPr>
              <a:t>, 2011</a:t>
            </a:r>
          </a:p>
          <a:p>
            <a:r>
              <a:rPr lang="en-US" sz="2300" dirty="0" smtClean="0">
                <a:solidFill>
                  <a:schemeClr val="tx1"/>
                </a:solidFill>
                <a:effectLst>
                  <a:outerShdw blurRad="50800" dist="38100" dir="2700000">
                    <a:srgbClr val="000000">
                      <a:alpha val="43000"/>
                    </a:srgbClr>
                  </a:outerShdw>
                </a:effectLst>
              </a:rPr>
              <a:t>ACOG Conference</a:t>
            </a:r>
          </a:p>
          <a:p>
            <a:r>
              <a:rPr lang="en-US" sz="2300" dirty="0" smtClean="0">
                <a:solidFill>
                  <a:schemeClr val="tx1"/>
                </a:solidFill>
                <a:effectLst>
                  <a:outerShdw blurRad="50800" dist="38100" dir="2700000">
                    <a:srgbClr val="000000">
                      <a:alpha val="43000"/>
                    </a:srgbClr>
                  </a:outerShdw>
                </a:effectLst>
              </a:rPr>
              <a:t>Charlottetown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8"/>
          <p:cNvSpPr>
            <a:spLocks/>
          </p:cNvSpPr>
          <p:nvPr/>
        </p:nvSpPr>
        <p:spPr bwMode="auto">
          <a:xfrm>
            <a:off x="0" y="0"/>
            <a:ext cx="9144000" cy="6858000"/>
          </a:xfrm>
          <a:prstGeom prst="rect">
            <a:avLst/>
          </a:prstGeom>
          <a:solidFill>
            <a:schemeClr val="bg1"/>
          </a:solidFill>
          <a:ln w="25400">
            <a:noFill/>
            <a:miter lim="800000"/>
            <a:headEnd/>
            <a:tailEnd/>
          </a:ln>
        </p:spPr>
        <p:txBody>
          <a:bodyPr wrap="none" lIns="82292" tIns="41148" rIns="82292" bIns="41148" anchor="ctr">
            <a:prstTxWarp prst="textNoShape">
              <a:avLst/>
            </a:prstTxWarp>
          </a:bodyPr>
          <a:lstStyle/>
          <a:p>
            <a:pPr eaLnBrk="0" hangingPunct="0"/>
            <a:endParaRPr lang="en-US"/>
          </a:p>
        </p:txBody>
      </p:sp>
      <p:sp>
        <p:nvSpPr>
          <p:cNvPr id="60419" name="Rectangle 1"/>
          <p:cNvSpPr>
            <a:spLocks noGrp="1" noChangeArrowheads="1"/>
          </p:cNvSpPr>
          <p:nvPr>
            <p:ph type="title"/>
          </p:nvPr>
        </p:nvSpPr>
        <p:spPr/>
        <p:txBody>
          <a:bodyPr rIns="34290"/>
          <a:lstStyle/>
          <a:p>
            <a:pPr eaLnBrk="1" hangingPunct="1"/>
            <a:endParaRPr lang="en-US" smtClean="0">
              <a:latin typeface="Helvetica Neue" pitchFamily="33" charset="0"/>
              <a:ea typeface="ＭＳ Ｐゴシック" pitchFamily="33" charset="-128"/>
              <a:cs typeface="ＭＳ Ｐゴシック" pitchFamily="33" charset="-128"/>
            </a:endParaRPr>
          </a:p>
        </p:txBody>
      </p:sp>
      <p:sp>
        <p:nvSpPr>
          <p:cNvPr id="60420" name="Rectangle 2"/>
          <p:cNvSpPr>
            <a:spLocks noGrp="1" noChangeArrowheads="1"/>
          </p:cNvSpPr>
          <p:nvPr>
            <p:ph idx="1"/>
          </p:nvPr>
        </p:nvSpPr>
        <p:spPr/>
        <p:txBody>
          <a:bodyPr rIns="34290" anchor="ctr"/>
          <a:lstStyle/>
          <a:p>
            <a:pPr marL="625793" indent="-397193"/>
            <a:endParaRPr lang="en-US" dirty="0" smtClean="0">
              <a:latin typeface="Helvetica Neue" pitchFamily="33" charset="0"/>
              <a:ea typeface="ＭＳ Ｐゴシック" pitchFamily="33" charset="-128"/>
              <a:cs typeface="ＭＳ Ｐゴシック" pitchFamily="33" charset="-128"/>
            </a:endParaRPr>
          </a:p>
        </p:txBody>
      </p:sp>
      <p:pic>
        <p:nvPicPr>
          <p:cNvPr id="60421" name="Picture 3"/>
          <p:cNvPicPr>
            <a:picLocks noChangeAspect="1" noChangeArrowheads="1"/>
          </p:cNvPicPr>
          <p:nvPr/>
        </p:nvPicPr>
        <p:blipFill>
          <a:blip r:embed="rId3"/>
          <a:srcRect/>
          <a:stretch>
            <a:fillRect/>
          </a:stretch>
        </p:blipFill>
        <p:spPr bwMode="auto">
          <a:xfrm>
            <a:off x="1645920" y="205740"/>
            <a:ext cx="6046470" cy="1645920"/>
          </a:xfrm>
          <a:prstGeom prst="rect">
            <a:avLst/>
          </a:prstGeom>
          <a:noFill/>
          <a:ln w="9525">
            <a:noFill/>
            <a:miter lim="800000"/>
            <a:headEnd/>
            <a:tailEnd/>
          </a:ln>
        </p:spPr>
      </p:pic>
      <p:pic>
        <p:nvPicPr>
          <p:cNvPr id="60422" name="Picture 5"/>
          <p:cNvPicPr>
            <a:picLocks noChangeAspect="1" noChangeArrowheads="1"/>
          </p:cNvPicPr>
          <p:nvPr/>
        </p:nvPicPr>
        <p:blipFill>
          <a:blip r:embed="rId4"/>
          <a:srcRect/>
          <a:stretch>
            <a:fillRect/>
          </a:stretch>
        </p:blipFill>
        <p:spPr bwMode="auto">
          <a:xfrm>
            <a:off x="548640" y="3771900"/>
            <a:ext cx="2320290" cy="3500438"/>
          </a:xfrm>
          <a:prstGeom prst="rect">
            <a:avLst/>
          </a:prstGeom>
          <a:noFill/>
          <a:ln w="9525">
            <a:noFill/>
            <a:miter lim="800000"/>
            <a:headEnd/>
            <a:tailEnd/>
          </a:ln>
        </p:spPr>
      </p:pic>
      <p:pic>
        <p:nvPicPr>
          <p:cNvPr id="60423" name="Picture 6"/>
          <p:cNvPicPr>
            <a:picLocks noChangeAspect="1" noChangeArrowheads="1"/>
          </p:cNvPicPr>
          <p:nvPr/>
        </p:nvPicPr>
        <p:blipFill>
          <a:blip r:embed="rId5"/>
          <a:srcRect/>
          <a:stretch>
            <a:fillRect/>
          </a:stretch>
        </p:blipFill>
        <p:spPr bwMode="auto">
          <a:xfrm>
            <a:off x="4926330" y="4091940"/>
            <a:ext cx="4007644" cy="2674620"/>
          </a:xfrm>
          <a:prstGeom prst="rect">
            <a:avLst/>
          </a:prstGeom>
          <a:noFill/>
          <a:ln w="9525">
            <a:noFill/>
            <a:miter lim="800000"/>
            <a:headEnd/>
            <a:tailEnd/>
          </a:ln>
        </p:spPr>
      </p:pic>
      <p:pic>
        <p:nvPicPr>
          <p:cNvPr id="60424" name="Picture 9" descr="new 5FU bag photo (no pharm initials)"/>
          <p:cNvPicPr>
            <a:picLocks noChangeAspect="1" noChangeArrowheads="1"/>
          </p:cNvPicPr>
          <p:nvPr/>
        </p:nvPicPr>
        <p:blipFill>
          <a:blip r:embed="rId6"/>
          <a:srcRect/>
          <a:stretch>
            <a:fillRect/>
          </a:stretch>
        </p:blipFill>
        <p:spPr bwMode="auto">
          <a:xfrm>
            <a:off x="3063240" y="2057400"/>
            <a:ext cx="3177540" cy="193595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7"/>
          <p:cNvSpPr>
            <a:spLocks/>
          </p:cNvSpPr>
          <p:nvPr/>
        </p:nvSpPr>
        <p:spPr bwMode="auto">
          <a:xfrm>
            <a:off x="0" y="0"/>
            <a:ext cx="9144000" cy="6858000"/>
          </a:xfrm>
          <a:prstGeom prst="rect">
            <a:avLst/>
          </a:prstGeom>
          <a:solidFill>
            <a:schemeClr val="bg1"/>
          </a:solidFill>
          <a:ln w="25400">
            <a:noFill/>
            <a:miter lim="800000"/>
            <a:headEnd/>
            <a:tailEnd/>
          </a:ln>
        </p:spPr>
        <p:txBody>
          <a:bodyPr wrap="none" lIns="82292" tIns="41148" rIns="82292" bIns="41148" anchor="ctr">
            <a:prstTxWarp prst="textNoShape">
              <a:avLst/>
            </a:prstTxWarp>
          </a:bodyPr>
          <a:lstStyle/>
          <a:p>
            <a:pPr eaLnBrk="0" hangingPunct="0"/>
            <a:endParaRPr lang="en-US"/>
          </a:p>
        </p:txBody>
      </p:sp>
      <p:sp>
        <p:nvSpPr>
          <p:cNvPr id="62467" name="Rectangle 1"/>
          <p:cNvSpPr>
            <a:spLocks noGrp="1" noChangeArrowheads="1"/>
          </p:cNvSpPr>
          <p:nvPr>
            <p:ph type="title"/>
          </p:nvPr>
        </p:nvSpPr>
        <p:spPr/>
        <p:txBody>
          <a:bodyPr rIns="34290"/>
          <a:lstStyle/>
          <a:p>
            <a:pPr eaLnBrk="1" hangingPunct="1"/>
            <a:r>
              <a:rPr lang="en-US" smtClean="0">
                <a:latin typeface="Helvetica Neue" pitchFamily="33" charset="0"/>
                <a:ea typeface="ＭＳ Ｐゴシック" pitchFamily="33" charset="-128"/>
                <a:cs typeface="ＭＳ Ｐゴシック" pitchFamily="33" charset="-128"/>
              </a:rPr>
              <a:t>Medication Order</a:t>
            </a:r>
          </a:p>
        </p:txBody>
      </p:sp>
      <p:sp>
        <p:nvSpPr>
          <p:cNvPr id="62468" name="Rectangle 2"/>
          <p:cNvSpPr>
            <a:spLocks noGrp="1" noChangeArrowheads="1"/>
          </p:cNvSpPr>
          <p:nvPr>
            <p:ph idx="1"/>
          </p:nvPr>
        </p:nvSpPr>
        <p:spPr/>
        <p:txBody>
          <a:bodyPr rIns="34290" anchor="ctr"/>
          <a:lstStyle/>
          <a:p>
            <a:pPr marL="625793" indent="-397193"/>
            <a:endParaRPr lang="en-US" dirty="0" smtClean="0">
              <a:latin typeface="Helvetica Neue" pitchFamily="33" charset="0"/>
              <a:ea typeface="ＭＳ Ｐゴシック" pitchFamily="33" charset="-128"/>
              <a:cs typeface="ＭＳ Ｐゴシック" pitchFamily="33" charset="-128"/>
            </a:endParaRPr>
          </a:p>
        </p:txBody>
      </p:sp>
      <p:pic>
        <p:nvPicPr>
          <p:cNvPr id="62469" name="Picture 3"/>
          <p:cNvPicPr>
            <a:picLocks noChangeAspect="1" noChangeArrowheads="1"/>
          </p:cNvPicPr>
          <p:nvPr/>
        </p:nvPicPr>
        <p:blipFill>
          <a:blip r:embed="rId3"/>
          <a:srcRect/>
          <a:stretch>
            <a:fillRect/>
          </a:stretch>
        </p:blipFill>
        <p:spPr bwMode="auto">
          <a:xfrm>
            <a:off x="-80010" y="2308860"/>
            <a:ext cx="9296877" cy="2514600"/>
          </a:xfrm>
          <a:prstGeom prst="rect">
            <a:avLst/>
          </a:prstGeom>
          <a:noFill/>
          <a:ln w="9525">
            <a:noFill/>
            <a:miter lim="800000"/>
            <a:headEnd/>
            <a:tailEnd/>
          </a:ln>
        </p:spPr>
      </p:pic>
      <p:sp>
        <p:nvSpPr>
          <p:cNvPr id="34821" name="Oval 5"/>
          <p:cNvSpPr>
            <a:spLocks/>
          </p:cNvSpPr>
          <p:nvPr/>
        </p:nvSpPr>
        <p:spPr bwMode="auto">
          <a:xfrm>
            <a:off x="0" y="2537460"/>
            <a:ext cx="2811780" cy="480060"/>
          </a:xfrm>
          <a:prstGeom prst="ellipse">
            <a:avLst/>
          </a:prstGeom>
          <a:noFill/>
          <a:ln w="25400">
            <a:solidFill>
              <a:srgbClr val="D32224"/>
            </a:solidFill>
            <a:round/>
            <a:headEnd/>
            <a:tailEnd/>
          </a:ln>
        </p:spPr>
        <p:txBody>
          <a:bodyPr wrap="none" lIns="82292" tIns="41148" rIns="82292" bIns="41148" anchor="ctr">
            <a:prstTxWarp prst="textNoShape">
              <a:avLst/>
            </a:prstTxWarp>
          </a:bodyPr>
          <a:lstStyle/>
          <a:p>
            <a:pPr eaLnBrk="0" hangingPunct="0"/>
            <a:endParaRPr lang="en-US"/>
          </a:p>
        </p:txBody>
      </p:sp>
      <p:sp>
        <p:nvSpPr>
          <p:cNvPr id="34822" name="Oval 6"/>
          <p:cNvSpPr>
            <a:spLocks/>
          </p:cNvSpPr>
          <p:nvPr/>
        </p:nvSpPr>
        <p:spPr bwMode="auto">
          <a:xfrm>
            <a:off x="6332220" y="2468880"/>
            <a:ext cx="2811780" cy="480060"/>
          </a:xfrm>
          <a:prstGeom prst="ellipse">
            <a:avLst/>
          </a:prstGeom>
          <a:noFill/>
          <a:ln w="25400">
            <a:solidFill>
              <a:srgbClr val="D32224"/>
            </a:solidFill>
            <a:round/>
            <a:headEnd/>
            <a:tailEnd/>
          </a:ln>
        </p:spPr>
        <p:txBody>
          <a:bodyPr wrap="none" lIns="82292" tIns="41148" rIns="82292" bIns="41148" anchor="ctr">
            <a:prstTxWarp prst="textNoShape">
              <a:avLst/>
            </a:prstTxWarp>
          </a:bodyPr>
          <a:lstStyle/>
          <a:p>
            <a:pPr eaLnBrk="0" hangingPunct="0"/>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8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nimBg="1"/>
      <p:bldP spid="34822" grpId="0" animBg="1"/>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17"/>
          <p:cNvSpPr>
            <a:spLocks/>
          </p:cNvSpPr>
          <p:nvPr/>
        </p:nvSpPr>
        <p:spPr bwMode="auto">
          <a:xfrm>
            <a:off x="0" y="5966460"/>
            <a:ext cx="2720340" cy="891540"/>
          </a:xfrm>
          <a:prstGeom prst="rect">
            <a:avLst/>
          </a:prstGeom>
          <a:solidFill>
            <a:schemeClr val="bg1"/>
          </a:solidFill>
          <a:ln w="25400">
            <a:solidFill>
              <a:schemeClr val="bg1"/>
            </a:solidFill>
            <a:miter lim="800000"/>
            <a:headEnd/>
            <a:tailEnd/>
          </a:ln>
        </p:spPr>
        <p:txBody>
          <a:bodyPr wrap="none" lIns="82292" tIns="41148" rIns="82292" bIns="41148" anchor="ctr">
            <a:prstTxWarp prst="textNoShape">
              <a:avLst/>
            </a:prstTxWarp>
          </a:bodyPr>
          <a:lstStyle/>
          <a:p>
            <a:pPr eaLnBrk="0" hangingPunct="0"/>
            <a:endParaRPr lang="en-US"/>
          </a:p>
        </p:txBody>
      </p:sp>
      <p:pic>
        <p:nvPicPr>
          <p:cNvPr id="64515" name="Picture 18" descr="new 5FU bag photo (no pharm initials)"/>
          <p:cNvPicPr>
            <a:picLocks noChangeAspect="1" noChangeArrowheads="1"/>
          </p:cNvPicPr>
          <p:nvPr/>
        </p:nvPicPr>
        <p:blipFill>
          <a:blip r:embed="rId3"/>
          <a:srcRect/>
          <a:stretch>
            <a:fillRect/>
          </a:stretch>
        </p:blipFill>
        <p:spPr bwMode="auto">
          <a:xfrm>
            <a:off x="548640" y="1420178"/>
            <a:ext cx="8023860" cy="4889183"/>
          </a:xfrm>
          <a:prstGeom prst="rect">
            <a:avLst/>
          </a:prstGeom>
          <a:noFill/>
          <a:ln w="9525">
            <a:noFill/>
            <a:miter lim="800000"/>
            <a:headEnd/>
            <a:tailEnd/>
          </a:ln>
        </p:spPr>
      </p:pic>
      <p:sp>
        <p:nvSpPr>
          <p:cNvPr id="38919" name="Oval 7"/>
          <p:cNvSpPr>
            <a:spLocks/>
          </p:cNvSpPr>
          <p:nvPr/>
        </p:nvSpPr>
        <p:spPr bwMode="auto">
          <a:xfrm>
            <a:off x="1303020" y="1371600"/>
            <a:ext cx="2811780" cy="480060"/>
          </a:xfrm>
          <a:prstGeom prst="ellipse">
            <a:avLst/>
          </a:prstGeom>
          <a:noFill/>
          <a:ln w="25400">
            <a:solidFill>
              <a:srgbClr val="D32224"/>
            </a:solidFill>
            <a:round/>
            <a:headEnd/>
            <a:tailEnd/>
          </a:ln>
        </p:spPr>
        <p:txBody>
          <a:bodyPr wrap="none" lIns="82292" tIns="41148" rIns="82292" bIns="41148" anchor="ctr">
            <a:prstTxWarp prst="textNoShape">
              <a:avLst/>
            </a:prstTxWarp>
          </a:bodyPr>
          <a:lstStyle/>
          <a:p>
            <a:pPr eaLnBrk="0" hangingPunct="0"/>
            <a:endParaRPr lang="en-US"/>
          </a:p>
        </p:txBody>
      </p:sp>
      <p:sp>
        <p:nvSpPr>
          <p:cNvPr id="38920" name="Oval 8"/>
          <p:cNvSpPr>
            <a:spLocks/>
          </p:cNvSpPr>
          <p:nvPr/>
        </p:nvSpPr>
        <p:spPr bwMode="auto">
          <a:xfrm>
            <a:off x="2331720" y="1920240"/>
            <a:ext cx="2263140" cy="342900"/>
          </a:xfrm>
          <a:prstGeom prst="ellipse">
            <a:avLst/>
          </a:prstGeom>
          <a:noFill/>
          <a:ln w="25400">
            <a:solidFill>
              <a:srgbClr val="D32224"/>
            </a:solidFill>
            <a:round/>
            <a:headEnd/>
            <a:tailEnd/>
          </a:ln>
        </p:spPr>
        <p:txBody>
          <a:bodyPr wrap="none" lIns="82292" tIns="41148" rIns="82292" bIns="41148" anchor="ctr">
            <a:prstTxWarp prst="textNoShape">
              <a:avLst/>
            </a:prstTxWarp>
          </a:bodyPr>
          <a:lstStyle/>
          <a:p>
            <a:pPr eaLnBrk="0" hangingPunct="0"/>
            <a:endParaRPr lang="en-US"/>
          </a:p>
        </p:txBody>
      </p:sp>
      <p:sp>
        <p:nvSpPr>
          <p:cNvPr id="38921" name="Oval 9"/>
          <p:cNvSpPr>
            <a:spLocks/>
          </p:cNvSpPr>
          <p:nvPr/>
        </p:nvSpPr>
        <p:spPr bwMode="auto">
          <a:xfrm>
            <a:off x="1714500" y="2537460"/>
            <a:ext cx="1851660" cy="274320"/>
          </a:xfrm>
          <a:prstGeom prst="ellipse">
            <a:avLst/>
          </a:prstGeom>
          <a:noFill/>
          <a:ln w="25400">
            <a:solidFill>
              <a:srgbClr val="D32224"/>
            </a:solidFill>
            <a:round/>
            <a:headEnd/>
            <a:tailEnd/>
          </a:ln>
        </p:spPr>
        <p:txBody>
          <a:bodyPr wrap="none" lIns="82292" tIns="41148" rIns="82292" bIns="41148" anchor="ctr">
            <a:prstTxWarp prst="textNoShape">
              <a:avLst/>
            </a:prstTxWarp>
          </a:bodyPr>
          <a:lstStyle/>
          <a:p>
            <a:pPr eaLnBrk="0" hangingPunct="0"/>
            <a:endParaRPr lang="en-US"/>
          </a:p>
        </p:txBody>
      </p:sp>
      <p:sp>
        <p:nvSpPr>
          <p:cNvPr id="38922" name="Oval 10"/>
          <p:cNvSpPr>
            <a:spLocks/>
          </p:cNvSpPr>
          <p:nvPr/>
        </p:nvSpPr>
        <p:spPr bwMode="auto">
          <a:xfrm>
            <a:off x="3017520" y="2811780"/>
            <a:ext cx="822960" cy="331470"/>
          </a:xfrm>
          <a:prstGeom prst="ellipse">
            <a:avLst/>
          </a:prstGeom>
          <a:noFill/>
          <a:ln w="25400">
            <a:solidFill>
              <a:srgbClr val="D32224"/>
            </a:solidFill>
            <a:round/>
            <a:headEnd/>
            <a:tailEnd/>
          </a:ln>
        </p:spPr>
        <p:txBody>
          <a:bodyPr wrap="none" lIns="82292" tIns="41148" rIns="82292" bIns="41148" anchor="ctr">
            <a:prstTxWarp prst="textNoShape">
              <a:avLst/>
            </a:prstTxWarp>
          </a:bodyPr>
          <a:lstStyle/>
          <a:p>
            <a:pPr eaLnBrk="0" hangingPunct="0"/>
            <a:endParaRPr lang="en-US"/>
          </a:p>
        </p:txBody>
      </p:sp>
      <p:sp>
        <p:nvSpPr>
          <p:cNvPr id="38923" name="Oval 11"/>
          <p:cNvSpPr>
            <a:spLocks/>
          </p:cNvSpPr>
          <p:nvPr/>
        </p:nvSpPr>
        <p:spPr bwMode="auto">
          <a:xfrm>
            <a:off x="3977640" y="2764632"/>
            <a:ext cx="2400300" cy="390048"/>
          </a:xfrm>
          <a:prstGeom prst="ellipse">
            <a:avLst/>
          </a:prstGeom>
          <a:noFill/>
          <a:ln w="25400">
            <a:solidFill>
              <a:srgbClr val="D32224"/>
            </a:solidFill>
            <a:round/>
            <a:headEnd/>
            <a:tailEnd/>
          </a:ln>
        </p:spPr>
        <p:txBody>
          <a:bodyPr wrap="none" lIns="82292" tIns="41148" rIns="82292" bIns="41148" anchor="ctr">
            <a:prstTxWarp prst="textNoShape">
              <a:avLst/>
            </a:prstTxWarp>
          </a:bodyPr>
          <a:lstStyle/>
          <a:p>
            <a:pPr eaLnBrk="0" hangingPunct="0"/>
            <a:endParaRPr lang="en-US"/>
          </a:p>
        </p:txBody>
      </p:sp>
      <p:sp>
        <p:nvSpPr>
          <p:cNvPr id="38924" name="Oval 12"/>
          <p:cNvSpPr>
            <a:spLocks/>
          </p:cNvSpPr>
          <p:nvPr/>
        </p:nvSpPr>
        <p:spPr bwMode="auto">
          <a:xfrm>
            <a:off x="1783080" y="2880360"/>
            <a:ext cx="1064419" cy="342900"/>
          </a:xfrm>
          <a:prstGeom prst="ellipse">
            <a:avLst/>
          </a:prstGeom>
          <a:noFill/>
          <a:ln w="25400">
            <a:solidFill>
              <a:srgbClr val="D32224"/>
            </a:solidFill>
            <a:round/>
            <a:headEnd/>
            <a:tailEnd/>
          </a:ln>
        </p:spPr>
        <p:txBody>
          <a:bodyPr wrap="none" lIns="82292" tIns="41148" rIns="82292" bIns="41148" anchor="ctr">
            <a:prstTxWarp prst="textNoShape">
              <a:avLst/>
            </a:prstTxWarp>
          </a:bodyPr>
          <a:lstStyle/>
          <a:p>
            <a:pPr eaLnBrk="0" hangingPunct="0"/>
            <a:endParaRPr lang="en-US"/>
          </a:p>
        </p:txBody>
      </p:sp>
      <p:sp>
        <p:nvSpPr>
          <p:cNvPr id="64522" name="Rectangle 15"/>
          <p:cNvSpPr>
            <a:spLocks noGrp="1" noChangeArrowheads="1"/>
          </p:cNvSpPr>
          <p:nvPr>
            <p:ph type="title"/>
          </p:nvPr>
        </p:nvSpPr>
        <p:spPr/>
        <p:txBody>
          <a:bodyPr/>
          <a:lstStyle/>
          <a:p>
            <a:pPr eaLnBrk="1" hangingPunct="1"/>
            <a:r>
              <a:rPr lang="en-US" smtClean="0">
                <a:latin typeface="Helvetica Neue" pitchFamily="33" charset="0"/>
                <a:ea typeface="ＭＳ Ｐゴシック" pitchFamily="33" charset="-128"/>
                <a:cs typeface="ＭＳ Ｐゴシック" pitchFamily="33" charset="-128"/>
              </a:rPr>
              <a:t>Drug Label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9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9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9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9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9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9" grpId="0" animBg="1"/>
      <p:bldP spid="38920" grpId="0" animBg="1"/>
      <p:bldP spid="38921" grpId="0" animBg="1"/>
      <p:bldP spid="38922" grpId="0" animBg="1"/>
      <p:bldP spid="38923" grpId="0" animBg="1"/>
      <p:bldP spid="38924" grpId="0" animBg="1"/>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49154" name="Rectangle 1"/>
          <p:cNvSpPr>
            <a:spLocks noGrp="1" noChangeArrowheads="1"/>
          </p:cNvSpPr>
          <p:nvPr>
            <p:ph type="title"/>
          </p:nvPr>
        </p:nvSpPr>
        <p:spPr>
          <a:xfrm>
            <a:off x="594360" y="480060"/>
            <a:ext cx="7772400" cy="685800"/>
          </a:xfrm>
        </p:spPr>
        <p:txBody>
          <a:bodyPr rIns="34290" rtlCol="0">
            <a:normAutofit fontScale="90000"/>
          </a:bodyPr>
          <a:lstStyle/>
          <a:p>
            <a:pPr defTabSz="457196">
              <a:defRPr/>
            </a:pPr>
            <a:r>
              <a:rPr lang="en-US" dirty="0" smtClean="0">
                <a:ea typeface="+mj-ea"/>
                <a:cs typeface="Calibri"/>
              </a:rPr>
              <a:t>Calculation</a:t>
            </a:r>
          </a:p>
        </p:txBody>
      </p:sp>
      <p:sp>
        <p:nvSpPr>
          <p:cNvPr id="36866" name="Rectangle 2"/>
          <p:cNvSpPr>
            <a:spLocks noGrp="1" noChangeArrowheads="1"/>
          </p:cNvSpPr>
          <p:nvPr>
            <p:ph idx="1"/>
          </p:nvPr>
        </p:nvSpPr>
        <p:spPr/>
        <p:txBody>
          <a:bodyPr rIns="34290" rtlCol="0" anchor="ctr">
            <a:normAutofit lnSpcReduction="10000"/>
          </a:bodyPr>
          <a:lstStyle/>
          <a:p>
            <a:pPr marL="627215" indent="-398618" algn="ctr" defTabSz="457196">
              <a:buNone/>
              <a:defRPr/>
            </a:pPr>
            <a:r>
              <a:rPr lang="en-US" dirty="0" smtClean="0">
                <a:ea typeface="+mn-ea"/>
                <a:cs typeface="Calibri"/>
              </a:rPr>
              <a:t>Dose ordered: 5250 mg per 4 days</a:t>
            </a:r>
          </a:p>
          <a:p>
            <a:pPr marL="627215" indent="-398618" algn="ctr" defTabSz="457196">
              <a:buNone/>
              <a:defRPr/>
            </a:pPr>
            <a:r>
              <a:rPr lang="en-US" dirty="0" smtClean="0">
                <a:ea typeface="+mn-ea"/>
                <a:cs typeface="Calibri"/>
              </a:rPr>
              <a:t>Pump programmed in: </a:t>
            </a:r>
            <a:r>
              <a:rPr lang="en-US" dirty="0" err="1" smtClean="0">
                <a:ea typeface="+mn-ea"/>
                <a:cs typeface="Calibri"/>
              </a:rPr>
              <a:t>mL</a:t>
            </a:r>
            <a:r>
              <a:rPr lang="en-US" dirty="0" smtClean="0">
                <a:ea typeface="+mn-ea"/>
                <a:cs typeface="Calibri"/>
              </a:rPr>
              <a:t> per hour</a:t>
            </a:r>
          </a:p>
          <a:p>
            <a:pPr marL="627215" indent="-398618" defTabSz="457196">
              <a:defRPr/>
            </a:pPr>
            <a:endParaRPr lang="en-US" dirty="0" smtClean="0">
              <a:ea typeface="+mn-ea"/>
              <a:cs typeface="Calibri"/>
            </a:endParaRPr>
          </a:p>
          <a:p>
            <a:pPr marL="627215" indent="-398618" algn="ctr" defTabSz="457196">
              <a:buNone/>
              <a:defRPr/>
            </a:pPr>
            <a:r>
              <a:rPr lang="en-US" sz="2300" dirty="0">
                <a:cs typeface="Calibri"/>
              </a:rPr>
              <a:t>5250 mg / 4 days = 1312.5 mg per day</a:t>
            </a:r>
          </a:p>
          <a:p>
            <a:pPr marL="627215" indent="-398618" algn="ctr" defTabSz="457196">
              <a:buNone/>
              <a:defRPr/>
            </a:pPr>
            <a:r>
              <a:rPr lang="en-US" sz="2300" dirty="0">
                <a:cs typeface="Calibri"/>
              </a:rPr>
              <a:t>1312.5 mg / 24 hours = 54.6875 mg per hour</a:t>
            </a:r>
          </a:p>
          <a:p>
            <a:pPr marL="627215" indent="-398618" algn="ctr" defTabSz="457196">
              <a:buNone/>
              <a:defRPr/>
            </a:pPr>
            <a:r>
              <a:rPr lang="en-US" sz="2300" dirty="0">
                <a:cs typeface="Calibri"/>
              </a:rPr>
              <a:t>54.6875 mg per hour / 45.57 mg per </a:t>
            </a:r>
            <a:r>
              <a:rPr lang="en-US" sz="2300" dirty="0" err="1">
                <a:cs typeface="Calibri"/>
              </a:rPr>
              <a:t>mL</a:t>
            </a:r>
            <a:r>
              <a:rPr lang="en-US" sz="2300" dirty="0">
                <a:cs typeface="Calibri"/>
              </a:rPr>
              <a:t> mixed concentration from pharmacy</a:t>
            </a:r>
          </a:p>
          <a:p>
            <a:pPr marL="627215" indent="-398618" defTabSz="457196">
              <a:defRPr/>
            </a:pPr>
            <a:endParaRPr lang="en-US" sz="2300" dirty="0">
              <a:cs typeface="Calibri"/>
            </a:endParaRPr>
          </a:p>
          <a:p>
            <a:pPr marL="627215" indent="-398618" algn="ctr" defTabSz="457196">
              <a:buNone/>
              <a:defRPr/>
            </a:pPr>
            <a:r>
              <a:rPr lang="en-US" sz="3000" dirty="0">
                <a:cs typeface="Calibri"/>
              </a:rPr>
              <a:t>= 1.2 </a:t>
            </a:r>
            <a:r>
              <a:rPr lang="en-US" sz="3000" dirty="0" err="1">
                <a:cs typeface="Calibri"/>
              </a:rPr>
              <a:t>mL</a:t>
            </a:r>
            <a:r>
              <a:rPr lang="en-US" sz="3000" dirty="0">
                <a:cs typeface="Calibri"/>
              </a:rPr>
              <a:t> per hour infusion rate</a:t>
            </a:r>
          </a:p>
          <a:p>
            <a:pPr marL="627215" indent="-398618" algn="ctr" defTabSz="457196">
              <a:buNone/>
              <a:defRPr/>
            </a:pPr>
            <a:r>
              <a:rPr lang="en-US" sz="3000" dirty="0">
                <a:solidFill>
                  <a:srgbClr val="FF0000"/>
                </a:solidFill>
                <a:cs typeface="Calibri"/>
              </a:rPr>
              <a:t>28.8 </a:t>
            </a:r>
            <a:r>
              <a:rPr lang="en-US" sz="3000" dirty="0" err="1">
                <a:solidFill>
                  <a:srgbClr val="FF0000"/>
                </a:solidFill>
                <a:cs typeface="Calibri"/>
              </a:rPr>
              <a:t>mL</a:t>
            </a:r>
            <a:r>
              <a:rPr lang="en-US" sz="3000" dirty="0">
                <a:solidFill>
                  <a:srgbClr val="FF0000"/>
                </a:solidFill>
                <a:cs typeface="Calibri"/>
              </a:rPr>
              <a:t> per hour</a:t>
            </a:r>
          </a:p>
        </p:txBody>
      </p:sp>
      <p:sp>
        <p:nvSpPr>
          <p:cNvPr id="36867" name="Line 3"/>
          <p:cNvSpPr>
            <a:spLocks noChangeShapeType="1"/>
          </p:cNvSpPr>
          <p:nvPr/>
        </p:nvSpPr>
        <p:spPr bwMode="auto">
          <a:xfrm flipH="1" flipV="1">
            <a:off x="904400" y="3824764"/>
            <a:ext cx="961548" cy="0"/>
          </a:xfrm>
          <a:prstGeom prst="line">
            <a:avLst/>
          </a:prstGeom>
          <a:noFill/>
          <a:ln w="38100">
            <a:solidFill>
              <a:srgbClr val="FF0000"/>
            </a:solidFill>
            <a:round/>
            <a:headEnd type="stealth" w="med" len="med"/>
            <a:tailEnd/>
          </a:ln>
        </p:spPr>
        <p:txBody>
          <a:bodyPr lIns="82292" tIns="41148" rIns="82292" bIns="41148">
            <a:prstTxWarp prst="textNoShape">
              <a:avLst/>
            </a:prstTxWarp>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68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686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686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686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686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686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6866">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68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p" bldLvl="5" autoUpdateAnimBg="0"/>
      <p:bldP spid="36867" grpId="0" animBg="1"/>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8"/>
          <p:cNvSpPr>
            <a:spLocks/>
          </p:cNvSpPr>
          <p:nvPr/>
        </p:nvSpPr>
        <p:spPr bwMode="auto">
          <a:xfrm>
            <a:off x="0" y="5966460"/>
            <a:ext cx="2720340" cy="891540"/>
          </a:xfrm>
          <a:prstGeom prst="rect">
            <a:avLst/>
          </a:prstGeom>
          <a:solidFill>
            <a:schemeClr val="bg1"/>
          </a:solidFill>
          <a:ln w="25400">
            <a:solidFill>
              <a:schemeClr val="bg1"/>
            </a:solidFill>
            <a:miter lim="800000"/>
            <a:headEnd/>
            <a:tailEnd/>
          </a:ln>
        </p:spPr>
        <p:txBody>
          <a:bodyPr wrap="none" lIns="82292" tIns="41148" rIns="82292" bIns="41148" anchor="ctr">
            <a:prstTxWarp prst="textNoShape">
              <a:avLst/>
            </a:prstTxWarp>
          </a:bodyPr>
          <a:lstStyle/>
          <a:p>
            <a:pPr eaLnBrk="0" hangingPunct="0"/>
            <a:endParaRPr lang="en-US"/>
          </a:p>
        </p:txBody>
      </p:sp>
      <p:pic>
        <p:nvPicPr>
          <p:cNvPr id="68611" name="Picture 9" descr="new 5FU bag photo (no pharm initials)"/>
          <p:cNvPicPr>
            <a:picLocks noChangeAspect="1" noChangeArrowheads="1"/>
          </p:cNvPicPr>
          <p:nvPr/>
        </p:nvPicPr>
        <p:blipFill>
          <a:blip r:embed="rId3"/>
          <a:srcRect/>
          <a:stretch>
            <a:fillRect/>
          </a:stretch>
        </p:blipFill>
        <p:spPr bwMode="auto">
          <a:xfrm>
            <a:off x="754380" y="1851660"/>
            <a:ext cx="7680960" cy="4680585"/>
          </a:xfrm>
          <a:prstGeom prst="rect">
            <a:avLst/>
          </a:prstGeom>
          <a:noFill/>
          <a:ln w="9525">
            <a:noFill/>
            <a:miter lim="800000"/>
            <a:headEnd/>
            <a:tailEnd/>
          </a:ln>
        </p:spPr>
      </p:pic>
      <p:sp>
        <p:nvSpPr>
          <p:cNvPr id="68612" name="Rectangle 2"/>
          <p:cNvSpPr>
            <a:spLocks noGrp="1" noChangeArrowheads="1"/>
          </p:cNvSpPr>
          <p:nvPr>
            <p:ph type="title"/>
          </p:nvPr>
        </p:nvSpPr>
        <p:spPr/>
        <p:txBody>
          <a:bodyPr/>
          <a:lstStyle/>
          <a:p>
            <a:pPr eaLnBrk="1" hangingPunct="1"/>
            <a:r>
              <a:rPr lang="en-US" smtClean="0">
                <a:latin typeface="Helvetica Neue" pitchFamily="33" charset="0"/>
                <a:ea typeface="ＭＳ Ｐゴシック" pitchFamily="33" charset="-128"/>
                <a:cs typeface="ＭＳ Ｐゴシック" pitchFamily="33" charset="-128"/>
              </a:rPr>
              <a:t>Who is to blame?</a:t>
            </a:r>
          </a:p>
        </p:txBody>
      </p:sp>
      <p:pic>
        <p:nvPicPr>
          <p:cNvPr id="68613" name="Picture 5" descr="Snapshot 2008-02-27 12-39-40"/>
          <p:cNvPicPr>
            <a:picLocks noChangeAspect="1" noChangeArrowheads="1"/>
          </p:cNvPicPr>
          <p:nvPr/>
        </p:nvPicPr>
        <p:blipFill>
          <a:blip r:embed="rId4"/>
          <a:srcRect/>
          <a:stretch>
            <a:fillRect/>
          </a:stretch>
        </p:blipFill>
        <p:spPr bwMode="auto">
          <a:xfrm>
            <a:off x="1440180" y="3154680"/>
            <a:ext cx="6880860" cy="811530"/>
          </a:xfrm>
          <a:prstGeom prst="rect">
            <a:avLst/>
          </a:prstGeom>
          <a:noFill/>
          <a:ln w="9525">
            <a:noFill/>
            <a:miter lim="800000"/>
            <a:headEnd/>
            <a:tailEnd/>
          </a:ln>
        </p:spPr>
      </p:pic>
      <p:sp>
        <p:nvSpPr>
          <p:cNvPr id="68614" name="Oval 6"/>
          <p:cNvSpPr>
            <a:spLocks/>
          </p:cNvSpPr>
          <p:nvPr/>
        </p:nvSpPr>
        <p:spPr bwMode="auto">
          <a:xfrm>
            <a:off x="3611880" y="3154680"/>
            <a:ext cx="1577340" cy="411480"/>
          </a:xfrm>
          <a:prstGeom prst="ellipse">
            <a:avLst/>
          </a:prstGeom>
          <a:noFill/>
          <a:ln w="25400">
            <a:solidFill>
              <a:srgbClr val="D32224"/>
            </a:solidFill>
            <a:round/>
            <a:headEnd/>
            <a:tailEnd/>
          </a:ln>
        </p:spPr>
        <p:txBody>
          <a:bodyPr wrap="none" lIns="82292" tIns="41148" rIns="82292" bIns="41148" anchor="ctr">
            <a:prstTxWarp prst="textNoShape">
              <a:avLst/>
            </a:prstTxWarp>
          </a:bodyPr>
          <a:lstStyle/>
          <a:p>
            <a:pPr eaLnBrk="0" hangingPunct="0"/>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6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6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4" grpId="0" animBg="1"/>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smtClean="0">
                <a:latin typeface="Helvetica Neue" pitchFamily="33" charset="0"/>
                <a:ea typeface="ＭＳ Ｐゴシック" pitchFamily="33" charset="-128"/>
                <a:cs typeface="ＭＳ Ｐゴシック" pitchFamily="33" charset="-128"/>
              </a:rPr>
              <a:t>Gorilla Video</a:t>
            </a:r>
          </a:p>
        </p:txBody>
      </p:sp>
      <p:pic>
        <p:nvPicPr>
          <p:cNvPr id="70659" name="Picture 3" descr="/Users/cbanez/Desktop/HF101/2 Cognitive_Gorilla.mpg">
            <a:hlinkClick r:id="" action="ppaction://media"/>
          </p:cNvPr>
          <p:cNvPicPr/>
          <p:nvPr>
            <a:videoFile r:link="rId1"/>
          </p:nvPr>
        </p:nvPicPr>
        <p:blipFill>
          <a:blip r:embed="rId4"/>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7065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0659"/>
                                        </p:tgtEl>
                                      </p:cBhvr>
                                    </p:cmd>
                                  </p:childTnLst>
                                </p:cTn>
                              </p:par>
                            </p:childTnLst>
                          </p:cTn>
                        </p:par>
                      </p:childTnLst>
                    </p:cTn>
                  </p:par>
                </p:childTnLst>
              </p:cTn>
              <p:nextCondLst>
                <p:cond evt="onClick" delay="0">
                  <p:tgtEl>
                    <p:spTgt spid="70659"/>
                  </p:tgtEl>
                </p:cond>
              </p:nextCondLst>
            </p:seq>
            <p:video>
              <p:cMediaNode>
                <p:cTn id="7" fill="hold" display="0">
                  <p:stCondLst>
                    <p:cond delay="indefinite"/>
                  </p:stCondLst>
                  <p:endCondLst>
                    <p:cond evt="onNext" delay="0">
                      <p:tgtEl>
                        <p:sldTgt/>
                      </p:tgtEl>
                    </p:cond>
                    <p:cond evt="onPrev" delay="0">
                      <p:tgtEl>
                        <p:sldTgt/>
                      </p:tgtEl>
                    </p:cond>
                  </p:endCondLst>
                </p:cTn>
                <p:tgtEl>
                  <p:spTgt spid="70659"/>
                </p:tgtEl>
              </p:cMediaNode>
            </p:video>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2706" name="Picture 5" descr="j0442207.jpg"/>
          <p:cNvPicPr>
            <a:picLocks noChangeAspect="1"/>
          </p:cNvPicPr>
          <p:nvPr/>
        </p:nvPicPr>
        <p:blipFill>
          <a:blip r:embed="rId3">
            <a:alphaModFix amt="28000"/>
          </a:blip>
          <a:srcRect/>
          <a:stretch>
            <a:fillRect/>
          </a:stretch>
        </p:blipFill>
        <p:spPr bwMode="auto">
          <a:xfrm>
            <a:off x="-622935" y="0"/>
            <a:ext cx="10287000" cy="6858000"/>
          </a:xfrm>
          <a:prstGeom prst="rect">
            <a:avLst/>
          </a:prstGeom>
          <a:noFill/>
          <a:ln w="9525">
            <a:noFill/>
            <a:miter lim="800000"/>
            <a:headEnd/>
            <a:tailEnd/>
          </a:ln>
        </p:spPr>
      </p:pic>
      <p:sp>
        <p:nvSpPr>
          <p:cNvPr id="72707" name="Rectangle 2"/>
          <p:cNvSpPr>
            <a:spLocks noGrp="1" noChangeArrowheads="1"/>
          </p:cNvSpPr>
          <p:nvPr>
            <p:ph type="title"/>
          </p:nvPr>
        </p:nvSpPr>
        <p:spPr/>
        <p:txBody>
          <a:bodyPr/>
          <a:lstStyle/>
          <a:p>
            <a:pPr eaLnBrk="1" hangingPunct="1"/>
            <a:r>
              <a:rPr lang="en-US" smtClean="0">
                <a:ea typeface="ＭＳ Ｐゴシック" pitchFamily="33" charset="-128"/>
                <a:cs typeface="ＭＳ Ｐゴシック" pitchFamily="33" charset="-128"/>
              </a:rPr>
              <a:t>Attentional Blindness</a:t>
            </a:r>
          </a:p>
        </p:txBody>
      </p:sp>
      <p:sp>
        <p:nvSpPr>
          <p:cNvPr id="72708" name="Rectangle 3"/>
          <p:cNvSpPr>
            <a:spLocks noGrp="1" noChangeArrowheads="1"/>
          </p:cNvSpPr>
          <p:nvPr>
            <p:ph idx="1"/>
          </p:nvPr>
        </p:nvSpPr>
        <p:spPr/>
        <p:txBody>
          <a:bodyPr/>
          <a:lstStyle/>
          <a:p>
            <a:pPr eaLnBrk="1" hangingPunct="1"/>
            <a:r>
              <a:rPr lang="en-US" smtClean="0">
                <a:ea typeface="ＭＳ Ｐゴシック" pitchFamily="33" charset="-128"/>
                <a:cs typeface="ＭＳ Ｐゴシック" pitchFamily="33" charset="-128"/>
              </a:rPr>
              <a:t>Failing to see what should have been plainly visible</a:t>
            </a:r>
          </a:p>
          <a:p>
            <a:pPr lvl="1" eaLnBrk="1" hangingPunct="1"/>
            <a:r>
              <a:rPr lang="en-US" smtClean="0"/>
              <a:t>Because attention is not focused on it</a:t>
            </a:r>
          </a:p>
          <a:p>
            <a:pPr eaLnBrk="1" hangingPunct="1"/>
            <a:r>
              <a:rPr lang="en-US" smtClean="0">
                <a:ea typeface="ＭＳ Ｐゴシック" pitchFamily="33" charset="-128"/>
                <a:cs typeface="ＭＳ Ｐゴシック" pitchFamily="33" charset="-128"/>
              </a:rPr>
              <a:t>Attentional resources are finite</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794" name="Picture 7" descr="HHF Logo"/>
          <p:cNvPicPr>
            <a:picLocks noGrp="1" noChangeAspect="1" noChangeArrowheads="1"/>
          </p:cNvPicPr>
          <p:nvPr/>
        </p:nvPicPr>
        <p:blipFill>
          <a:blip r:embed="rId3"/>
          <a:srcRect/>
          <a:stretch>
            <a:fillRect/>
          </a:stretch>
        </p:blipFill>
        <p:spPr bwMode="auto">
          <a:xfrm>
            <a:off x="341313" y="6248400"/>
            <a:ext cx="1677987" cy="457200"/>
          </a:xfrm>
          <a:prstGeom prst="rect">
            <a:avLst/>
          </a:prstGeom>
          <a:noFill/>
          <a:ln w="9525">
            <a:noFill/>
            <a:miter lim="800000"/>
            <a:headEnd/>
            <a:tailEnd/>
          </a:ln>
        </p:spPr>
      </p:pic>
      <p:sp>
        <p:nvSpPr>
          <p:cNvPr id="33795" name="Rectangle 6"/>
          <p:cNvSpPr>
            <a:spLocks noChangeArrowheads="1"/>
          </p:cNvSpPr>
          <p:nvPr/>
        </p:nvSpPr>
        <p:spPr bwMode="auto">
          <a:xfrm>
            <a:off x="0" y="0"/>
            <a:ext cx="9144000" cy="6858000"/>
          </a:xfrm>
          <a:prstGeom prst="rect">
            <a:avLst/>
          </a:prstGeom>
          <a:solidFill>
            <a:srgbClr val="FFFFFF"/>
          </a:solidFill>
          <a:ln w="9525">
            <a:solidFill>
              <a:schemeClr val="tx1"/>
            </a:solidFill>
            <a:miter lim="800000"/>
            <a:headEnd/>
            <a:tailEnd/>
          </a:ln>
        </p:spPr>
        <p:txBody>
          <a:bodyPr wrap="none" anchor="ctr">
            <a:prstTxWarp prst="textNoShape">
              <a:avLst/>
            </a:prstTxWarp>
          </a:bodyPr>
          <a:lstStyle/>
          <a:p>
            <a:endParaRPr lang="en-US"/>
          </a:p>
        </p:txBody>
      </p:sp>
      <p:pic>
        <p:nvPicPr>
          <p:cNvPr id="33799" name="Picture 7"/>
          <p:cNvPicPr>
            <a:picLocks noChangeAspect="1" noChangeArrowheads="1"/>
          </p:cNvPicPr>
          <p:nvPr/>
        </p:nvPicPr>
        <p:blipFill>
          <a:blip r:embed="rId4"/>
          <a:srcRect/>
          <a:stretch>
            <a:fillRect/>
          </a:stretch>
        </p:blipFill>
        <p:spPr bwMode="auto">
          <a:xfrm>
            <a:off x="2057400" y="0"/>
            <a:ext cx="5295900" cy="6858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43" name="Picture 2" descr="CPSI"/>
          <p:cNvPicPr>
            <a:picLocks noChangeAspect="1" noChangeArrowheads="1"/>
          </p:cNvPicPr>
          <p:nvPr/>
        </p:nvPicPr>
        <p:blipFill>
          <a:blip r:embed="rId4"/>
          <a:srcRect/>
          <a:stretch>
            <a:fillRect/>
          </a:stretch>
        </p:blipFill>
        <p:spPr bwMode="auto">
          <a:xfrm>
            <a:off x="5162700" y="5035047"/>
            <a:ext cx="3676500" cy="1571492"/>
          </a:xfrm>
          <a:prstGeom prst="rect">
            <a:avLst/>
          </a:prstGeom>
          <a:noFill/>
          <a:ln w="9525">
            <a:noFill/>
            <a:miter lim="800000"/>
            <a:headEnd/>
            <a:tailEnd/>
          </a:ln>
        </p:spPr>
      </p:pic>
      <p:sp>
        <p:nvSpPr>
          <p:cNvPr id="10244" name="Rectangle 3"/>
          <p:cNvSpPr>
            <a:spLocks noGrp="1" noChangeArrowheads="1"/>
          </p:cNvSpPr>
          <p:nvPr>
            <p:ph type="title"/>
          </p:nvPr>
        </p:nvSpPr>
        <p:spPr/>
        <p:txBody>
          <a:bodyPr/>
          <a:lstStyle/>
          <a:p>
            <a:r>
              <a:rPr lang="en-US" smtClean="0"/>
              <a:t>Research Grant</a:t>
            </a:r>
            <a:endParaRPr lang="en-US" dirty="0" smtClean="0"/>
          </a:p>
        </p:txBody>
      </p:sp>
      <p:sp>
        <p:nvSpPr>
          <p:cNvPr id="10245" name="Rectangle 4"/>
          <p:cNvSpPr>
            <a:spLocks noGrp="1" noChangeArrowheads="1"/>
          </p:cNvSpPr>
          <p:nvPr>
            <p:ph idx="1"/>
          </p:nvPr>
        </p:nvSpPr>
        <p:spPr>
          <a:xfrm>
            <a:off x="685800" y="3796550"/>
            <a:ext cx="7772400" cy="2351837"/>
          </a:xfrm>
        </p:spPr>
        <p:txBody>
          <a:bodyPr>
            <a:normAutofit fontScale="92500" lnSpcReduction="10000"/>
          </a:bodyPr>
          <a:lstStyle/>
          <a:p>
            <a:r>
              <a:rPr lang="en-US" dirty="0" smtClean="0"/>
              <a:t>Multi-disciplinary / multi-jurisdictional team</a:t>
            </a:r>
          </a:p>
          <a:p>
            <a:pPr lvl="1"/>
            <a:r>
              <a:rPr lang="en-US" dirty="0" smtClean="0"/>
              <a:t>Human factors engineering</a:t>
            </a:r>
          </a:p>
          <a:p>
            <a:pPr lvl="1"/>
            <a:r>
              <a:rPr lang="en-US" dirty="0" smtClean="0"/>
              <a:t>Pharmacy</a:t>
            </a:r>
          </a:p>
          <a:p>
            <a:pPr lvl="1"/>
            <a:r>
              <a:rPr lang="en-US" dirty="0" smtClean="0"/>
              <a:t>Nursing</a:t>
            </a:r>
          </a:p>
          <a:p>
            <a:pPr lvl="1"/>
            <a:r>
              <a:rPr lang="en-US" dirty="0" smtClean="0"/>
              <a:t>Medical oncology</a:t>
            </a:r>
          </a:p>
        </p:txBody>
      </p:sp>
      <p:sp>
        <p:nvSpPr>
          <p:cNvPr id="10246" name="Text Box 5"/>
          <p:cNvSpPr txBox="1">
            <a:spLocks noChangeArrowheads="1"/>
          </p:cNvSpPr>
          <p:nvPr/>
        </p:nvSpPr>
        <p:spPr bwMode="auto">
          <a:xfrm>
            <a:off x="4343400" y="2438400"/>
            <a:ext cx="22098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endParaRPr lang="en-US" sz="2400"/>
          </a:p>
        </p:txBody>
      </p:sp>
      <p:graphicFrame>
        <p:nvGraphicFramePr>
          <p:cNvPr id="10" name="Object 9"/>
          <p:cNvGraphicFramePr>
            <a:graphicFrameLocks noChangeAspect="1"/>
          </p:cNvGraphicFramePr>
          <p:nvPr/>
        </p:nvGraphicFramePr>
        <p:xfrm>
          <a:off x="5081560" y="1633205"/>
          <a:ext cx="1828800" cy="1828800"/>
        </p:xfrm>
        <a:graphic>
          <a:graphicData uri="http://schemas.openxmlformats.org/presentationml/2006/ole">
            <p:oleObj spid="_x0000_s48130" name="Document" r:id="rId5" imgW="1584960" imgH="1588008" progId="Word.Document.8">
              <p:embed/>
            </p:oleObj>
          </a:graphicData>
        </a:graphic>
      </p:graphicFrame>
      <p:graphicFrame>
        <p:nvGraphicFramePr>
          <p:cNvPr id="11" name="Object 10"/>
          <p:cNvGraphicFramePr>
            <a:graphicFrameLocks noChangeAspect="1"/>
          </p:cNvGraphicFramePr>
          <p:nvPr/>
        </p:nvGraphicFramePr>
        <p:xfrm>
          <a:off x="2424106" y="1633205"/>
          <a:ext cx="1828800" cy="1828800"/>
        </p:xfrm>
        <a:graphic>
          <a:graphicData uri="http://schemas.openxmlformats.org/presentationml/2006/ole">
            <p:oleObj spid="_x0000_s48131" name="Document" r:id="rId6" imgW="1264920" imgH="1219200" progId="Word.Document.8">
              <p:embed/>
            </p:oleObj>
          </a:graphicData>
        </a:graphic>
      </p:graphicFrame>
      <p:sp>
        <p:nvSpPr>
          <p:cNvPr id="12" name="Text Box 11"/>
          <p:cNvSpPr txBox="1">
            <a:spLocks noChangeArrowheads="1"/>
          </p:cNvSpPr>
          <p:nvPr/>
        </p:nvSpPr>
        <p:spPr bwMode="auto">
          <a:xfrm>
            <a:off x="2590508" y="3460001"/>
            <a:ext cx="1662398" cy="338554"/>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600" dirty="0"/>
              <a:t>Dr. Tony </a:t>
            </a:r>
            <a:r>
              <a:rPr lang="en-US" sz="1600" dirty="0" err="1"/>
              <a:t>Easty</a:t>
            </a:r>
            <a:endParaRPr lang="en-US" dirty="0"/>
          </a:p>
        </p:txBody>
      </p:sp>
      <p:sp>
        <p:nvSpPr>
          <p:cNvPr id="13" name="Text Box 12"/>
          <p:cNvSpPr txBox="1">
            <a:spLocks noChangeArrowheads="1"/>
          </p:cNvSpPr>
          <p:nvPr/>
        </p:nvSpPr>
        <p:spPr bwMode="auto">
          <a:xfrm>
            <a:off x="5081560" y="3460001"/>
            <a:ext cx="19812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dirty="0"/>
              <a:t>Dr. Anthony Fields</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dirty="0" smtClean="0"/>
              <a:t>Collaborators</a:t>
            </a:r>
          </a:p>
        </p:txBody>
      </p:sp>
      <p:sp>
        <p:nvSpPr>
          <p:cNvPr id="3" name="Content Placeholder 2"/>
          <p:cNvSpPr>
            <a:spLocks noGrp="1"/>
          </p:cNvSpPr>
          <p:nvPr>
            <p:ph idx="1"/>
          </p:nvPr>
        </p:nvSpPr>
        <p:spPr>
          <a:xfrm>
            <a:off x="770586" y="1379830"/>
            <a:ext cx="8293100" cy="5384800"/>
          </a:xfrm>
        </p:spPr>
        <p:txBody>
          <a:bodyPr numCol="2">
            <a:normAutofit/>
          </a:bodyPr>
          <a:lstStyle/>
          <a:p>
            <a:pPr>
              <a:buFontTx/>
              <a:buNone/>
              <a:defRPr/>
            </a:pPr>
            <a:r>
              <a:rPr lang="en-US" sz="1800" b="1" dirty="0" smtClean="0"/>
              <a:t>Study Co-Investigators</a:t>
            </a:r>
          </a:p>
          <a:p>
            <a:pPr>
              <a:spcAft>
                <a:spcPts val="0"/>
              </a:spcAft>
              <a:defRPr/>
            </a:pPr>
            <a:r>
              <a:rPr lang="en-US" sz="1800" dirty="0" smtClean="0"/>
              <a:t>Rachel White</a:t>
            </a:r>
          </a:p>
          <a:p>
            <a:pPr>
              <a:spcAft>
                <a:spcPts val="0"/>
              </a:spcAft>
              <a:defRPr/>
            </a:pPr>
            <a:r>
              <a:rPr lang="en-US" sz="1800" dirty="0" smtClean="0"/>
              <a:t>Andrea </a:t>
            </a:r>
            <a:r>
              <a:rPr lang="en-US" sz="1800" dirty="0" err="1" smtClean="0"/>
              <a:t>Cassano-Piché</a:t>
            </a:r>
            <a:endParaRPr lang="en-US" sz="1800" dirty="0" smtClean="0"/>
          </a:p>
          <a:p>
            <a:pPr>
              <a:spcAft>
                <a:spcPts val="0"/>
              </a:spcAft>
              <a:defRPr/>
            </a:pPr>
            <a:r>
              <a:rPr lang="en-US" sz="1800" dirty="0" smtClean="0"/>
              <a:t>Jennifer </a:t>
            </a:r>
            <a:r>
              <a:rPr lang="en-US" sz="1800" dirty="0" err="1" smtClean="0"/>
              <a:t>Jeon</a:t>
            </a:r>
            <a:endParaRPr lang="en-US" sz="1800" dirty="0" smtClean="0"/>
          </a:p>
          <a:p>
            <a:pPr>
              <a:spcAft>
                <a:spcPts val="0"/>
              </a:spcAft>
              <a:defRPr/>
            </a:pPr>
            <a:r>
              <a:rPr lang="en-US" sz="1800" dirty="0" smtClean="0"/>
              <a:t>Debbie Chan</a:t>
            </a:r>
          </a:p>
          <a:p>
            <a:pPr>
              <a:spcAft>
                <a:spcPts val="0"/>
              </a:spcAft>
              <a:defRPr/>
            </a:pPr>
            <a:r>
              <a:rPr lang="en-US" sz="1800" dirty="0" smtClean="0"/>
              <a:t>Roxanne </a:t>
            </a:r>
            <a:r>
              <a:rPr lang="en-US" sz="1800" dirty="0" err="1" smtClean="0"/>
              <a:t>Dobish</a:t>
            </a:r>
            <a:endParaRPr lang="en-US" sz="1800" dirty="0" smtClean="0"/>
          </a:p>
          <a:p>
            <a:pPr>
              <a:spcAft>
                <a:spcPts val="0"/>
              </a:spcAft>
              <a:defRPr/>
            </a:pPr>
            <a:r>
              <a:rPr lang="en-US" sz="1800" dirty="0" smtClean="0"/>
              <a:t>Karen </a:t>
            </a:r>
            <a:r>
              <a:rPr lang="en-US" sz="1800" dirty="0" err="1" smtClean="0"/>
              <a:t>Janes</a:t>
            </a:r>
            <a:endParaRPr lang="en-US" sz="1800" dirty="0" smtClean="0"/>
          </a:p>
          <a:p>
            <a:pPr>
              <a:spcAft>
                <a:spcPts val="0"/>
              </a:spcAft>
              <a:defRPr/>
            </a:pPr>
            <a:r>
              <a:rPr lang="en-US" sz="1800" dirty="0" err="1" smtClean="0"/>
              <a:t>Dhali</a:t>
            </a:r>
            <a:r>
              <a:rPr lang="en-US" sz="1800" dirty="0" smtClean="0"/>
              <a:t> </a:t>
            </a:r>
            <a:r>
              <a:rPr lang="en-US" sz="1800" dirty="0" err="1" smtClean="0"/>
              <a:t>Dhaliwal</a:t>
            </a:r>
            <a:endParaRPr lang="en-US" sz="1800" dirty="0" smtClean="0"/>
          </a:p>
          <a:p>
            <a:pPr>
              <a:spcAft>
                <a:spcPts val="0"/>
              </a:spcAft>
              <a:defRPr/>
            </a:pPr>
            <a:r>
              <a:rPr lang="en-US" sz="1800" dirty="0" err="1" smtClean="0"/>
              <a:t>Eshwar</a:t>
            </a:r>
            <a:r>
              <a:rPr lang="en-US" sz="1800" dirty="0" smtClean="0"/>
              <a:t> Kumar</a:t>
            </a:r>
          </a:p>
          <a:p>
            <a:pPr>
              <a:spcAft>
                <a:spcPts val="0"/>
              </a:spcAft>
              <a:defRPr/>
            </a:pPr>
            <a:r>
              <a:rPr lang="en-US" sz="1800" dirty="0" smtClean="0"/>
              <a:t>Venetia </a:t>
            </a:r>
            <a:r>
              <a:rPr lang="en-US" sz="1800" dirty="0" err="1" smtClean="0"/>
              <a:t>Bourrier</a:t>
            </a:r>
            <a:endParaRPr lang="en-US" sz="1800" dirty="0" smtClean="0"/>
          </a:p>
          <a:p>
            <a:pPr>
              <a:spcAft>
                <a:spcPts val="0"/>
              </a:spcAft>
              <a:defRPr/>
            </a:pPr>
            <a:r>
              <a:rPr lang="en-US" sz="1800" dirty="0" smtClean="0"/>
              <a:t>Sylvia Hyland</a:t>
            </a:r>
          </a:p>
          <a:p>
            <a:pPr>
              <a:spcAft>
                <a:spcPts val="0"/>
              </a:spcAft>
              <a:defRPr/>
            </a:pPr>
            <a:r>
              <a:rPr lang="en-US" sz="1800" dirty="0" smtClean="0"/>
              <a:t>Esther Green</a:t>
            </a:r>
          </a:p>
          <a:p>
            <a:pPr>
              <a:spcAft>
                <a:spcPts val="0"/>
              </a:spcAft>
              <a:defRPr/>
            </a:pPr>
            <a:r>
              <a:rPr lang="en-US" sz="1800" dirty="0" smtClean="0"/>
              <a:t>Brent </a:t>
            </a:r>
            <a:r>
              <a:rPr lang="en-US" sz="1800" dirty="0" err="1" smtClean="0"/>
              <a:t>Schacter</a:t>
            </a:r>
            <a:endParaRPr lang="en-US" sz="1800" dirty="0" smtClean="0"/>
          </a:p>
          <a:p>
            <a:pPr>
              <a:spcAft>
                <a:spcPts val="0"/>
              </a:spcAft>
              <a:defRPr/>
            </a:pPr>
            <a:r>
              <a:rPr lang="en-US" sz="1800" dirty="0" smtClean="0"/>
              <a:t>Maureen Trudeau</a:t>
            </a:r>
          </a:p>
          <a:p>
            <a:pPr>
              <a:spcAft>
                <a:spcPts val="0"/>
              </a:spcAft>
              <a:defRPr/>
            </a:pPr>
            <a:r>
              <a:rPr lang="en-US" sz="1800" dirty="0" err="1" smtClean="0"/>
              <a:t>Yoo-Joung</a:t>
            </a:r>
            <a:r>
              <a:rPr lang="en-US" sz="1800" dirty="0" smtClean="0"/>
              <a:t> </a:t>
            </a:r>
            <a:r>
              <a:rPr lang="en-US" sz="1800" dirty="0" err="1" smtClean="0"/>
              <a:t>Ko</a:t>
            </a:r>
            <a:endParaRPr lang="en-US" sz="1800" dirty="0" smtClean="0"/>
          </a:p>
          <a:p>
            <a:pPr>
              <a:spcAft>
                <a:spcPts val="0"/>
              </a:spcAft>
              <a:defRPr/>
            </a:pPr>
            <a:r>
              <a:rPr lang="en-US" sz="1800" dirty="0" smtClean="0"/>
              <a:t>Kim Vicente</a:t>
            </a:r>
          </a:p>
          <a:p>
            <a:pPr>
              <a:spcAft>
                <a:spcPts val="0"/>
              </a:spcAft>
              <a:buFontTx/>
              <a:buNone/>
              <a:defRPr/>
            </a:pPr>
            <a:r>
              <a:rPr lang="en-US" sz="1800" b="1" dirty="0" smtClean="0"/>
              <a:t>Systemic Therapy Safety Committee</a:t>
            </a:r>
          </a:p>
          <a:p>
            <a:pPr>
              <a:spcAft>
                <a:spcPts val="0"/>
              </a:spcAft>
              <a:defRPr/>
            </a:pPr>
            <a:r>
              <a:rPr lang="en-US" sz="1800" dirty="0" smtClean="0"/>
              <a:t>Susan </a:t>
            </a:r>
            <a:r>
              <a:rPr lang="en-US" sz="1800" dirty="0" err="1" smtClean="0"/>
              <a:t>Walisser</a:t>
            </a:r>
            <a:endParaRPr lang="en-US" sz="1800" dirty="0" smtClean="0"/>
          </a:p>
          <a:p>
            <a:pPr>
              <a:spcAft>
                <a:spcPts val="0"/>
              </a:spcAft>
              <a:defRPr/>
            </a:pPr>
            <a:r>
              <a:rPr lang="en-US" sz="1800" dirty="0" smtClean="0"/>
              <a:t>Susan O’Reilly</a:t>
            </a:r>
          </a:p>
          <a:p>
            <a:pPr>
              <a:spcAft>
                <a:spcPts val="0"/>
              </a:spcAft>
              <a:defRPr/>
            </a:pPr>
            <a:r>
              <a:rPr lang="en-US" sz="1800" dirty="0" smtClean="0"/>
              <a:t>Denise </a:t>
            </a:r>
            <a:r>
              <a:rPr lang="en-US" sz="1800" dirty="0" err="1" smtClean="0"/>
              <a:t>Budz</a:t>
            </a:r>
            <a:endParaRPr lang="en-US" sz="1800" dirty="0" smtClean="0"/>
          </a:p>
          <a:p>
            <a:pPr>
              <a:spcAft>
                <a:spcPts val="0"/>
              </a:spcAft>
              <a:defRPr/>
            </a:pPr>
            <a:r>
              <a:rPr lang="en-US" sz="1800" dirty="0" smtClean="0"/>
              <a:t>Larry </a:t>
            </a:r>
            <a:r>
              <a:rPr lang="en-US" sz="1800" dirty="0" err="1" smtClean="0"/>
              <a:t>Broadfield</a:t>
            </a:r>
            <a:endParaRPr lang="en-US" sz="1800" dirty="0" smtClean="0"/>
          </a:p>
          <a:p>
            <a:pPr>
              <a:spcAft>
                <a:spcPts val="0"/>
              </a:spcAft>
              <a:defRPr/>
            </a:pPr>
            <a:r>
              <a:rPr lang="en-US" sz="1800" dirty="0" smtClean="0"/>
              <a:t>Heather </a:t>
            </a:r>
            <a:r>
              <a:rPr lang="en-US" sz="1800" dirty="0" err="1" smtClean="0"/>
              <a:t>MacKenzie</a:t>
            </a:r>
            <a:endParaRPr lang="en-US" sz="1800" dirty="0" smtClean="0"/>
          </a:p>
          <a:p>
            <a:pPr>
              <a:spcAft>
                <a:spcPts val="0"/>
              </a:spcAft>
              <a:defRPr/>
            </a:pPr>
            <a:r>
              <a:rPr lang="en-US" sz="1800" dirty="0" smtClean="0"/>
              <a:t>Roxanne Rodgers-Harding</a:t>
            </a:r>
          </a:p>
          <a:p>
            <a:pPr>
              <a:spcAft>
                <a:spcPts val="0"/>
              </a:spcAft>
              <a:defRPr/>
            </a:pPr>
            <a:r>
              <a:rPr lang="en-US" sz="1800" dirty="0" smtClean="0"/>
              <a:t>Scott Edwards</a:t>
            </a:r>
          </a:p>
          <a:p>
            <a:pPr>
              <a:spcAft>
                <a:spcPts val="0"/>
              </a:spcAft>
              <a:defRPr/>
            </a:pPr>
            <a:r>
              <a:rPr lang="en-US" sz="1800" dirty="0" smtClean="0"/>
              <a:t>Nancy </a:t>
            </a:r>
            <a:r>
              <a:rPr lang="en-US" sz="1800" dirty="0" err="1" smtClean="0"/>
              <a:t>Bestic</a:t>
            </a:r>
            <a:endParaRPr lang="en-US" sz="1800" dirty="0" smtClean="0"/>
          </a:p>
          <a:p>
            <a:pPr>
              <a:spcAft>
                <a:spcPts val="0"/>
              </a:spcAft>
              <a:defRPr/>
            </a:pPr>
            <a:r>
              <a:rPr lang="en-US" sz="1800" dirty="0" smtClean="0"/>
              <a:t>Jessica Peters</a:t>
            </a:r>
          </a:p>
          <a:p>
            <a:pPr>
              <a:spcAft>
                <a:spcPts val="0"/>
              </a:spcAft>
              <a:defRPr/>
            </a:pPr>
            <a:r>
              <a:rPr lang="en-US" sz="1800" dirty="0" err="1" smtClean="0"/>
              <a:t>Melany</a:t>
            </a:r>
            <a:r>
              <a:rPr lang="en-US" sz="1800" dirty="0" smtClean="0"/>
              <a:t> Leonard</a:t>
            </a:r>
          </a:p>
          <a:p>
            <a:pPr>
              <a:spcAft>
                <a:spcPts val="0"/>
              </a:spcAft>
              <a:defRPr/>
            </a:pPr>
            <a:r>
              <a:rPr lang="en-US" sz="1800" dirty="0" smtClean="0"/>
              <a:t>Jillian Hardy</a:t>
            </a:r>
          </a:p>
          <a:p>
            <a:pPr>
              <a:buFontTx/>
              <a:buNone/>
              <a:defRPr/>
            </a:pP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Disclosure</a:t>
            </a:r>
            <a:endParaRPr lang="en-US" dirty="0"/>
          </a:p>
        </p:txBody>
      </p:sp>
      <p:sp>
        <p:nvSpPr>
          <p:cNvPr id="3" name="Content Placeholder 2"/>
          <p:cNvSpPr>
            <a:spLocks noGrp="1"/>
          </p:cNvSpPr>
          <p:nvPr>
            <p:ph idx="1"/>
          </p:nvPr>
        </p:nvSpPr>
        <p:spPr/>
        <p:txBody>
          <a:bodyPr/>
          <a:lstStyle/>
          <a:p>
            <a:r>
              <a:rPr lang="en-US" dirty="0" smtClean="0"/>
              <a:t>Nothing </a:t>
            </a:r>
            <a:r>
              <a:rPr lang="en-US" smtClean="0"/>
              <a:t>to disclose</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314" name="Picture 7" descr="HHF Logo"/>
          <p:cNvPicPr>
            <a:picLocks noGrp="1" noChangeAspect="1" noChangeArrowheads="1"/>
          </p:cNvPicPr>
          <p:nvPr/>
        </p:nvPicPr>
        <p:blipFill>
          <a:blip r:embed="rId3"/>
          <a:srcRect/>
          <a:stretch>
            <a:fillRect/>
          </a:stretch>
        </p:blipFill>
        <p:spPr bwMode="auto">
          <a:xfrm>
            <a:off x="341313" y="6248400"/>
            <a:ext cx="1677987" cy="457200"/>
          </a:xfrm>
          <a:prstGeom prst="rect">
            <a:avLst/>
          </a:prstGeom>
          <a:noFill/>
          <a:ln w="9525">
            <a:noFill/>
            <a:miter lim="800000"/>
            <a:headEnd/>
            <a:tailEnd/>
          </a:ln>
        </p:spPr>
      </p:pic>
      <p:sp>
        <p:nvSpPr>
          <p:cNvPr id="13316" name="Rectangle 3"/>
          <p:cNvSpPr>
            <a:spLocks noChangeArrowheads="1"/>
          </p:cNvSpPr>
          <p:nvPr/>
        </p:nvSpPr>
        <p:spPr bwMode="auto">
          <a:xfrm>
            <a:off x="0" y="5562600"/>
            <a:ext cx="9144000" cy="1295400"/>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p>
        </p:txBody>
      </p:sp>
      <p:sp>
        <p:nvSpPr>
          <p:cNvPr id="13317" name="Rectangle 2"/>
          <p:cNvSpPr>
            <a:spLocks noGrp="1" noChangeArrowheads="1"/>
          </p:cNvSpPr>
          <p:nvPr>
            <p:ph type="title"/>
          </p:nvPr>
        </p:nvSpPr>
        <p:spPr/>
        <p:txBody>
          <a:bodyPr/>
          <a:lstStyle/>
          <a:p>
            <a:pPr eaLnBrk="1" hangingPunct="1"/>
            <a:r>
              <a:rPr lang="en-US"/>
              <a:t>Co-Sponsors</a:t>
            </a:r>
          </a:p>
        </p:txBody>
      </p:sp>
      <p:pic>
        <p:nvPicPr>
          <p:cNvPr id="13318" name="Picture 4" descr="ABCancerBoard"/>
          <p:cNvPicPr>
            <a:picLocks noChangeAspect="1" noChangeArrowheads="1"/>
          </p:cNvPicPr>
          <p:nvPr/>
        </p:nvPicPr>
        <p:blipFill>
          <a:blip r:embed="rId4"/>
          <a:srcRect/>
          <a:stretch>
            <a:fillRect/>
          </a:stretch>
        </p:blipFill>
        <p:spPr bwMode="auto">
          <a:xfrm>
            <a:off x="6934200" y="3810000"/>
            <a:ext cx="1863725" cy="1741488"/>
          </a:xfrm>
          <a:prstGeom prst="rect">
            <a:avLst/>
          </a:prstGeom>
          <a:noFill/>
          <a:ln w="9525">
            <a:noFill/>
            <a:miter lim="800000"/>
            <a:headEnd/>
            <a:tailEnd/>
          </a:ln>
        </p:spPr>
      </p:pic>
      <p:pic>
        <p:nvPicPr>
          <p:cNvPr id="13319" name="Picture 6" descr="BCcancer_logo_1colour"/>
          <p:cNvPicPr>
            <a:picLocks noChangeAspect="1" noChangeArrowheads="1"/>
          </p:cNvPicPr>
          <p:nvPr/>
        </p:nvPicPr>
        <p:blipFill>
          <a:blip r:embed="rId5"/>
          <a:srcRect/>
          <a:stretch>
            <a:fillRect/>
          </a:stretch>
        </p:blipFill>
        <p:spPr bwMode="auto">
          <a:xfrm>
            <a:off x="5181600" y="5499100"/>
            <a:ext cx="3779838" cy="1358900"/>
          </a:xfrm>
          <a:prstGeom prst="rect">
            <a:avLst/>
          </a:prstGeom>
          <a:noFill/>
          <a:ln w="9525">
            <a:noFill/>
            <a:miter lim="800000"/>
            <a:headEnd/>
            <a:tailEnd/>
          </a:ln>
        </p:spPr>
      </p:pic>
      <p:pic>
        <p:nvPicPr>
          <p:cNvPr id="13320" name="Picture 7" descr="cancercareontario"/>
          <p:cNvPicPr>
            <a:picLocks noChangeAspect="1" noChangeArrowheads="1"/>
          </p:cNvPicPr>
          <p:nvPr/>
        </p:nvPicPr>
        <p:blipFill>
          <a:blip r:embed="rId6"/>
          <a:srcRect/>
          <a:stretch>
            <a:fillRect/>
          </a:stretch>
        </p:blipFill>
        <p:spPr bwMode="auto">
          <a:xfrm>
            <a:off x="4038600" y="4267200"/>
            <a:ext cx="2362200" cy="1049338"/>
          </a:xfrm>
          <a:prstGeom prst="rect">
            <a:avLst/>
          </a:prstGeom>
          <a:noFill/>
          <a:ln w="9525">
            <a:noFill/>
            <a:miter lim="800000"/>
            <a:headEnd/>
            <a:tailEnd/>
          </a:ln>
        </p:spPr>
      </p:pic>
      <p:pic>
        <p:nvPicPr>
          <p:cNvPr id="13321" name="Picture 8" descr="banner_cancer-e nb"/>
          <p:cNvPicPr>
            <a:picLocks noChangeAspect="1" noChangeArrowheads="1"/>
          </p:cNvPicPr>
          <p:nvPr/>
        </p:nvPicPr>
        <p:blipFill>
          <a:blip r:embed="rId7"/>
          <a:srcRect/>
          <a:stretch>
            <a:fillRect/>
          </a:stretch>
        </p:blipFill>
        <p:spPr bwMode="auto">
          <a:xfrm>
            <a:off x="304800" y="5791200"/>
            <a:ext cx="4419600" cy="815975"/>
          </a:xfrm>
          <a:prstGeom prst="rect">
            <a:avLst/>
          </a:prstGeom>
          <a:noFill/>
          <a:ln w="9525">
            <a:noFill/>
            <a:miter lim="800000"/>
            <a:headEnd/>
            <a:tailEnd/>
          </a:ln>
        </p:spPr>
      </p:pic>
      <p:pic>
        <p:nvPicPr>
          <p:cNvPr id="13322" name="Picture 5" descr="logo_cancercare_manitoba"/>
          <p:cNvPicPr>
            <a:picLocks noChangeAspect="1" noChangeArrowheads="1"/>
          </p:cNvPicPr>
          <p:nvPr/>
        </p:nvPicPr>
        <p:blipFill>
          <a:blip r:embed="rId8"/>
          <a:srcRect/>
          <a:stretch>
            <a:fillRect/>
          </a:stretch>
        </p:blipFill>
        <p:spPr bwMode="auto">
          <a:xfrm>
            <a:off x="381000" y="4419600"/>
            <a:ext cx="3062288" cy="788988"/>
          </a:xfrm>
          <a:prstGeom prst="rect">
            <a:avLst/>
          </a:prstGeom>
          <a:noFill/>
          <a:ln w="9525">
            <a:noFill/>
            <a:miter lim="800000"/>
            <a:headEnd/>
            <a:tailEnd/>
          </a:ln>
        </p:spPr>
      </p:pic>
      <p:pic>
        <p:nvPicPr>
          <p:cNvPr id="13323" name="Picture 10" descr="spacer"/>
          <p:cNvPicPr>
            <a:picLocks noChangeAspect="1" noChangeArrowheads="1"/>
          </p:cNvPicPr>
          <p:nvPr/>
        </p:nvPicPr>
        <p:blipFill>
          <a:blip r:embed="rId9"/>
          <a:srcRect/>
          <a:stretch>
            <a:fillRect/>
          </a:stretch>
        </p:blipFill>
        <p:spPr bwMode="auto">
          <a:xfrm>
            <a:off x="4456113" y="2662238"/>
            <a:ext cx="9525" cy="9525"/>
          </a:xfrm>
          <a:prstGeom prst="rect">
            <a:avLst/>
          </a:prstGeom>
          <a:noFill/>
          <a:ln w="9525">
            <a:noFill/>
            <a:miter lim="800000"/>
            <a:headEnd/>
            <a:tailEnd/>
          </a:ln>
        </p:spPr>
      </p:pic>
      <p:pic>
        <p:nvPicPr>
          <p:cNvPr id="13324" name="Picture 11" descr="ismpcsplash2"/>
          <p:cNvPicPr>
            <a:picLocks noChangeAspect="1" noChangeArrowheads="1"/>
          </p:cNvPicPr>
          <p:nvPr/>
        </p:nvPicPr>
        <p:blipFill>
          <a:blip r:embed="rId10"/>
          <a:srcRect/>
          <a:stretch>
            <a:fillRect/>
          </a:stretch>
        </p:blipFill>
        <p:spPr bwMode="auto">
          <a:xfrm>
            <a:off x="3862138" y="3048000"/>
            <a:ext cx="1819275" cy="1023938"/>
          </a:xfrm>
          <a:prstGeom prst="rect">
            <a:avLst/>
          </a:prstGeom>
          <a:noFill/>
          <a:ln w="9525">
            <a:noFill/>
            <a:miter lim="800000"/>
            <a:headEnd/>
            <a:tailEnd/>
          </a:ln>
        </p:spPr>
      </p:pic>
      <p:pic>
        <p:nvPicPr>
          <p:cNvPr id="13" name="Picture 12" descr="capca logo.jpg"/>
          <p:cNvPicPr>
            <a:picLocks noChangeAspect="1"/>
          </p:cNvPicPr>
          <p:nvPr/>
        </p:nvPicPr>
        <p:blipFill>
          <a:blip r:embed="rId11"/>
          <a:stretch>
            <a:fillRect/>
          </a:stretch>
        </p:blipFill>
        <p:spPr>
          <a:xfrm>
            <a:off x="2979766" y="1160964"/>
            <a:ext cx="2978549" cy="1630363"/>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a:lstStyle/>
          <a:p>
            <a:r>
              <a:rPr lang="en-US" smtClean="0"/>
              <a:t>Study Objectives</a:t>
            </a:r>
            <a:endParaRPr lang="en-US"/>
          </a:p>
        </p:txBody>
      </p:sp>
      <p:sp>
        <p:nvSpPr>
          <p:cNvPr id="96259" name="Rectangle 3"/>
          <p:cNvSpPr>
            <a:spLocks noGrp="1" noChangeArrowheads="1"/>
          </p:cNvSpPr>
          <p:nvPr>
            <p:ph idx="1"/>
          </p:nvPr>
        </p:nvSpPr>
        <p:spPr/>
        <p:txBody>
          <a:bodyPr/>
          <a:lstStyle/>
          <a:p>
            <a:pPr marL="533400" indent="-533400">
              <a:spcAft>
                <a:spcPts val="3000"/>
              </a:spcAft>
              <a:buFontTx/>
              <a:buAutoNum type="arabicPeriod"/>
            </a:pPr>
            <a:r>
              <a:rPr lang="en-US" dirty="0" smtClean="0"/>
              <a:t>Identify current practices for </a:t>
            </a:r>
            <a:r>
              <a:rPr lang="en-US" i="1" dirty="0" smtClean="0"/>
              <a:t>ordering</a:t>
            </a:r>
            <a:r>
              <a:rPr lang="en-US" dirty="0" smtClean="0"/>
              <a:t>, </a:t>
            </a:r>
            <a:r>
              <a:rPr lang="en-US" i="1" dirty="0" smtClean="0"/>
              <a:t>preparing, labeling</a:t>
            </a:r>
            <a:r>
              <a:rPr lang="en-US" dirty="0" smtClean="0"/>
              <a:t>, </a:t>
            </a:r>
            <a:r>
              <a:rPr lang="en-US" i="1" dirty="0" smtClean="0"/>
              <a:t>verifying</a:t>
            </a:r>
            <a:r>
              <a:rPr lang="en-US" dirty="0" smtClean="0"/>
              <a:t> &amp; </a:t>
            </a:r>
            <a:r>
              <a:rPr lang="en-US" i="1" dirty="0" smtClean="0"/>
              <a:t>administering</a:t>
            </a:r>
            <a:r>
              <a:rPr lang="en-US" dirty="0" smtClean="0"/>
              <a:t> ambulatory IV chemotherapy in Canada</a:t>
            </a:r>
          </a:p>
          <a:p>
            <a:pPr marL="533400" indent="-533400">
              <a:spcAft>
                <a:spcPts val="3000"/>
              </a:spcAft>
              <a:buFontTx/>
              <a:buAutoNum type="arabicPeriod"/>
            </a:pPr>
            <a:r>
              <a:rPr lang="en-US" dirty="0" smtClean="0"/>
              <a:t>Identify additional sources of risk in a wide variety of environments</a:t>
            </a:r>
          </a:p>
          <a:p>
            <a:pPr marL="533400" indent="-533400">
              <a:spcAft>
                <a:spcPts val="3000"/>
              </a:spcAft>
              <a:buFontTx/>
              <a:buAutoNum type="arabicPeriod"/>
            </a:pPr>
            <a:r>
              <a:rPr lang="en-US" dirty="0" smtClean="0"/>
              <a:t>Recommend strategies to reduce risks</a:t>
            </a:r>
            <a:endParaRPr lang="en-US" sz="3200" dirty="0" smtClean="0"/>
          </a:p>
          <a:p>
            <a:pPr marL="533400" indent="-533400">
              <a:buFontTx/>
              <a:buAutoNum type="arabicPeriod" startAt="5"/>
            </a:pP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62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62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22" name="Picture 7" descr="HHF Logo"/>
          <p:cNvPicPr>
            <a:picLocks noGrp="1" noChangeAspect="1" noChangeArrowheads="1"/>
          </p:cNvPicPr>
          <p:nvPr/>
        </p:nvPicPr>
        <p:blipFill>
          <a:blip r:embed="rId3"/>
          <a:srcRect/>
          <a:stretch>
            <a:fillRect/>
          </a:stretch>
        </p:blipFill>
        <p:spPr bwMode="auto">
          <a:xfrm>
            <a:off x="341313" y="6248400"/>
            <a:ext cx="1677987" cy="457200"/>
          </a:xfrm>
          <a:prstGeom prst="rect">
            <a:avLst/>
          </a:prstGeom>
          <a:noFill/>
          <a:ln w="9525">
            <a:noFill/>
            <a:miter lim="800000"/>
            <a:headEnd/>
            <a:tailEnd/>
          </a:ln>
        </p:spPr>
      </p:pic>
      <p:pic>
        <p:nvPicPr>
          <p:cNvPr id="30723" name="Picture 4" descr="MPj04386800000[1]"/>
          <p:cNvPicPr>
            <a:picLocks noChangeAspect="1" noChangeArrowheads="1"/>
          </p:cNvPicPr>
          <p:nvPr/>
        </p:nvPicPr>
        <p:blipFill>
          <a:blip r:embed="rId4"/>
          <a:srcRect/>
          <a:stretch>
            <a:fillRect/>
          </a:stretch>
        </p:blipFill>
        <p:spPr bwMode="auto">
          <a:xfrm>
            <a:off x="0" y="762000"/>
            <a:ext cx="9144000" cy="6096000"/>
          </a:xfrm>
          <a:prstGeom prst="rect">
            <a:avLst/>
          </a:prstGeom>
          <a:noFill/>
          <a:ln w="9525">
            <a:noFill/>
            <a:miter lim="800000"/>
            <a:headEnd/>
            <a:tailEnd/>
          </a:ln>
        </p:spPr>
      </p:pic>
      <p:sp>
        <p:nvSpPr>
          <p:cNvPr id="30724" name="Rectangle 2"/>
          <p:cNvSpPr>
            <a:spLocks noGrp="1" noChangeArrowheads="1"/>
          </p:cNvSpPr>
          <p:nvPr>
            <p:ph type="title"/>
          </p:nvPr>
        </p:nvSpPr>
        <p:spPr/>
        <p:txBody>
          <a:bodyPr/>
          <a:lstStyle/>
          <a:p>
            <a:r>
              <a:rPr lang="en-US" smtClean="0"/>
              <a:t>Phase 1: Survey</a:t>
            </a:r>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p:txBody>
          <a:bodyPr/>
          <a:lstStyle/>
          <a:p>
            <a:pPr eaLnBrk="1" hangingPunct="1"/>
            <a:r>
              <a:rPr lang="en-US" smtClean="0"/>
              <a:t>Phase 2: Field Studies</a:t>
            </a:r>
          </a:p>
        </p:txBody>
      </p:sp>
      <p:sp>
        <p:nvSpPr>
          <p:cNvPr id="4" name="Content Placeholder 3"/>
          <p:cNvSpPr>
            <a:spLocks noGrp="1"/>
          </p:cNvSpPr>
          <p:nvPr>
            <p:ph idx="1"/>
          </p:nvPr>
        </p:nvSpPr>
        <p:spPr/>
        <p:txBody>
          <a:bodyPr/>
          <a:lstStyle/>
          <a:p>
            <a:endParaRPr lang="en-US"/>
          </a:p>
        </p:txBody>
      </p:sp>
      <p:pic>
        <p:nvPicPr>
          <p:cNvPr id="32772" name="Picture 4"/>
          <p:cNvPicPr>
            <a:picLocks noChangeAspect="1" noChangeArrowheads="1"/>
          </p:cNvPicPr>
          <p:nvPr/>
        </p:nvPicPr>
        <p:blipFill>
          <a:blip r:embed="rId3"/>
          <a:srcRect/>
          <a:stretch>
            <a:fillRect/>
          </a:stretch>
        </p:blipFill>
        <p:spPr bwMode="auto">
          <a:xfrm>
            <a:off x="3175" y="1524000"/>
            <a:ext cx="9140825" cy="409575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normAutofit fontScale="90000"/>
          </a:bodyPr>
          <a:lstStyle/>
          <a:p>
            <a:r>
              <a:rPr lang="en-US" dirty="0" smtClean="0"/>
              <a:t>Phase 3: In depth analyses and scans</a:t>
            </a:r>
          </a:p>
        </p:txBody>
      </p:sp>
      <p:sp>
        <p:nvSpPr>
          <p:cNvPr id="5" name="Content Placeholder 4"/>
          <p:cNvSpPr>
            <a:spLocks noGrp="1"/>
          </p:cNvSpPr>
          <p:nvPr>
            <p:ph idx="1"/>
          </p:nvPr>
        </p:nvSpPr>
        <p:spPr/>
        <p:txBody>
          <a:bodyPr/>
          <a:lstStyle/>
          <a:p>
            <a:endParaRPr lang="en-US"/>
          </a:p>
        </p:txBody>
      </p:sp>
      <p:pic>
        <p:nvPicPr>
          <p:cNvPr id="34820" name="Content Placeholder 5" descr="MHCC Process Map - change orders.jpg"/>
          <p:cNvPicPr>
            <a:picLocks noChangeAspect="1"/>
          </p:cNvPicPr>
          <p:nvPr/>
        </p:nvPicPr>
        <p:blipFill>
          <a:blip r:embed="rId3"/>
          <a:srcRect l="-2409" t="4256" r="-1259"/>
          <a:stretch>
            <a:fillRect/>
          </a:stretch>
        </p:blipFill>
        <p:spPr bwMode="auto">
          <a:xfrm>
            <a:off x="811213" y="1303045"/>
            <a:ext cx="7639050" cy="564832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14" descr="MPj04393750000[1]"/>
          <p:cNvPicPr>
            <a:picLocks noChangeAspect="1" noChangeArrowheads="1"/>
          </p:cNvPicPr>
          <p:nvPr/>
        </p:nvPicPr>
        <p:blipFill>
          <a:blip r:embed="rId3"/>
          <a:srcRect/>
          <a:stretch>
            <a:fillRect/>
          </a:stretch>
        </p:blipFill>
        <p:spPr bwMode="auto">
          <a:xfrm>
            <a:off x="-635024" y="0"/>
            <a:ext cx="103578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a:noFill/>
        </p:spPr>
        <p:txBody>
          <a:bodyPr/>
          <a:lstStyle/>
          <a:p>
            <a:pPr eaLnBrk="1" hangingPunct="1"/>
            <a:r>
              <a:rPr lang="en-US" dirty="0" smtClean="0"/>
              <a:t>Safety Themes</a:t>
            </a:r>
          </a:p>
        </p:txBody>
      </p:sp>
      <p:sp>
        <p:nvSpPr>
          <p:cNvPr id="38916" name="Rectangle 3"/>
          <p:cNvSpPr>
            <a:spLocks noGrp="1" noChangeArrowheads="1"/>
          </p:cNvSpPr>
          <p:nvPr>
            <p:ph idx="1"/>
          </p:nvPr>
        </p:nvSpPr>
        <p:spPr/>
        <p:txBody>
          <a:bodyPr/>
          <a:lstStyle/>
          <a:p>
            <a:pPr marL="933450" lvl="1" indent="-533400" eaLnBrk="1" hangingPunct="1">
              <a:buFontTx/>
              <a:buAutoNum type="arabicPeriod"/>
            </a:pPr>
            <a:r>
              <a:rPr lang="en-US" sz="2800" dirty="0" smtClean="0"/>
              <a:t>Elastomeric </a:t>
            </a:r>
            <a:r>
              <a:rPr lang="en-US" sz="2800" dirty="0"/>
              <a:t>infusors </a:t>
            </a:r>
            <a:endParaRPr lang="en-US" sz="2800" dirty="0" smtClean="0"/>
          </a:p>
          <a:p>
            <a:pPr marL="933450" lvl="1" indent="-533400" eaLnBrk="1" hangingPunct="1">
              <a:buFontTx/>
              <a:buAutoNum type="arabicPeriod"/>
            </a:pPr>
            <a:r>
              <a:rPr lang="en-US" sz="2800" dirty="0" smtClean="0"/>
              <a:t>Preprinted </a:t>
            </a:r>
            <a:r>
              <a:rPr lang="en-US" sz="2800" dirty="0"/>
              <a:t>orders and change </a:t>
            </a:r>
            <a:r>
              <a:rPr lang="en-US" sz="2800" dirty="0" smtClean="0"/>
              <a:t>orders</a:t>
            </a:r>
          </a:p>
          <a:p>
            <a:pPr marL="933450" lvl="1" indent="-533400">
              <a:buFontTx/>
              <a:buAutoNum type="arabicPeriod"/>
            </a:pPr>
            <a:r>
              <a:rPr lang="en-US" sz="2800" dirty="0" smtClean="0"/>
              <a:t>Mixing and checking practices</a:t>
            </a:r>
            <a:r>
              <a:rPr lang="en-US" sz="2800" dirty="0" smtClean="0"/>
              <a:t> </a:t>
            </a:r>
          </a:p>
          <a:p>
            <a:pPr marL="933450" lvl="1" indent="-533400">
              <a:buFontTx/>
              <a:buAutoNum type="arabicPeriod"/>
            </a:pPr>
            <a:r>
              <a:rPr lang="en-US" dirty="0" smtClean="0"/>
              <a:t>Additional issues</a:t>
            </a:r>
            <a:endParaRPr lang="en-US" sz="2800"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p:txBody>
          <a:bodyPr>
            <a:normAutofit fontScale="90000"/>
          </a:bodyPr>
          <a:lstStyle/>
          <a:p>
            <a:pPr eaLnBrk="1" hangingPunct="1"/>
            <a:r>
              <a:rPr lang="en-US" dirty="0" smtClean="0"/>
              <a:t>1. Elastomeric AIPs and Access Devices</a:t>
            </a:r>
          </a:p>
        </p:txBody>
      </p:sp>
      <p:sp>
        <p:nvSpPr>
          <p:cNvPr id="5" name="Content Placeholder 4"/>
          <p:cNvSpPr>
            <a:spLocks noGrp="1"/>
          </p:cNvSpPr>
          <p:nvPr>
            <p:ph idx="1"/>
          </p:nvPr>
        </p:nvSpPr>
        <p:spPr/>
        <p:txBody>
          <a:bodyPr/>
          <a:lstStyle/>
          <a:p>
            <a:endParaRPr lang="en-US"/>
          </a:p>
        </p:txBody>
      </p:sp>
      <p:pic>
        <p:nvPicPr>
          <p:cNvPr id="40964" name="Picture 8" descr="IMG_0110"/>
          <p:cNvPicPr>
            <a:picLocks noChangeAspect="1" noChangeArrowheads="1"/>
          </p:cNvPicPr>
          <p:nvPr/>
        </p:nvPicPr>
        <p:blipFill>
          <a:blip r:embed="rId3"/>
          <a:srcRect/>
          <a:stretch>
            <a:fillRect/>
          </a:stretch>
        </p:blipFill>
        <p:spPr bwMode="auto">
          <a:xfrm>
            <a:off x="2322257" y="1355724"/>
            <a:ext cx="4130826" cy="55022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317500"/>
          <a:ext cx="8229600" cy="6262688"/>
        </p:xfrm>
        <a:graphic>
          <a:graphicData uri="http://schemas.openxmlformats.org/drawingml/2006/table">
            <a:tbl>
              <a:tblPr/>
              <a:tblGrid>
                <a:gridCol w="2816225"/>
                <a:gridCol w="3516313"/>
                <a:gridCol w="1897062"/>
              </a:tblGrid>
              <a:tr h="1127125">
                <a:tc>
                  <a:txBody>
                    <a:bodyPr/>
                    <a:lstStyle/>
                    <a:p>
                      <a:pPr marL="0" marR="0" lvl="0" indent="0" algn="l" defTabSz="457200" rtl="0" eaLnBrk="1" fontAlgn="base" latinLnBrk="0" hangingPunct="1">
                        <a:lnSpc>
                          <a:spcPct val="125000"/>
                        </a:lnSpc>
                        <a:spcBef>
                          <a:spcPct val="0"/>
                        </a:spcBef>
                        <a:spcAft>
                          <a:spcPts val="600"/>
                        </a:spcAft>
                        <a:buClrTx/>
                        <a:buSzTx/>
                        <a:buFontTx/>
                        <a:buNone/>
                        <a:tabLst/>
                      </a:pPr>
                      <a:r>
                        <a:rPr kumimoji="0" lang="en-US" sz="2800" b="1" i="0" u="none" strike="noStrike" cap="none" normalizeH="0" baseline="0">
                          <a:ln>
                            <a:noFill/>
                          </a:ln>
                          <a:solidFill>
                            <a:srgbClr val="FFFFFF"/>
                          </a:solidFill>
                          <a:effectLst/>
                          <a:latin typeface="Calibri" pitchFamily="-110" charset="0"/>
                          <a:ea typeface="Cambria" pitchFamily="-110" charset="0"/>
                          <a:cs typeface="Cambria" pitchFamily="-110" charset="0"/>
                        </a:rPr>
                        <a:t>Departure from calibration setting</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25000"/>
                        </a:lnSpc>
                        <a:spcBef>
                          <a:spcPct val="0"/>
                        </a:spcBef>
                        <a:spcAft>
                          <a:spcPts val="600"/>
                        </a:spcAft>
                        <a:buClrTx/>
                        <a:buSzTx/>
                        <a:buFontTx/>
                        <a:buNone/>
                        <a:tabLst/>
                      </a:pPr>
                      <a:r>
                        <a:rPr kumimoji="0" lang="en-US" sz="2800" b="1" i="0" u="none" strike="noStrike" cap="none" normalizeH="0" baseline="0" smtClean="0">
                          <a:ln>
                            <a:noFill/>
                          </a:ln>
                          <a:solidFill>
                            <a:srgbClr val="FFFFFF"/>
                          </a:solidFill>
                          <a:effectLst/>
                          <a:latin typeface="Calibri" pitchFamily="-110" charset="0"/>
                          <a:ea typeface="Cambria" pitchFamily="-110" charset="0"/>
                          <a:cs typeface="Cambria" pitchFamily="-110" charset="0"/>
                        </a:rPr>
                        <a:t>Example</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25000"/>
                        </a:lnSpc>
                        <a:spcBef>
                          <a:spcPct val="0"/>
                        </a:spcBef>
                        <a:spcAft>
                          <a:spcPts val="600"/>
                        </a:spcAft>
                        <a:buClrTx/>
                        <a:buSzTx/>
                        <a:buFontTx/>
                        <a:buNone/>
                        <a:tabLst/>
                      </a:pPr>
                      <a:r>
                        <a:rPr kumimoji="0" lang="en-US" sz="2800" b="1" i="0" u="none" strike="noStrike" cap="none" normalizeH="0" baseline="0" smtClean="0">
                          <a:ln>
                            <a:noFill/>
                          </a:ln>
                          <a:solidFill>
                            <a:srgbClr val="FFFFFF"/>
                          </a:solidFill>
                          <a:effectLst/>
                          <a:latin typeface="Calibri" pitchFamily="-110" charset="0"/>
                          <a:ea typeface="Cambria" pitchFamily="-110" charset="0"/>
                          <a:cs typeface="Cambria" pitchFamily="-110" charset="0"/>
                        </a:rPr>
                        <a:t>Rate increase</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127125">
                <a:tc>
                  <a:txBody>
                    <a:bodyPr/>
                    <a:lstStyle/>
                    <a:p>
                      <a:pPr marL="0" marR="0" lvl="0" indent="0" algn="l" defTabSz="457200" rtl="0" eaLnBrk="1" fontAlgn="base" latinLnBrk="0" hangingPunct="1">
                        <a:lnSpc>
                          <a:spcPct val="125000"/>
                        </a:lnSpc>
                        <a:spcBef>
                          <a:spcPct val="0"/>
                        </a:spcBef>
                        <a:spcAft>
                          <a:spcPts val="600"/>
                        </a:spcAft>
                        <a:buClrTx/>
                        <a:buSzTx/>
                        <a:buFontTx/>
                        <a:buNone/>
                        <a:tabLst/>
                      </a:pPr>
                      <a:r>
                        <a:rPr kumimoji="0" lang="en-US" sz="2800" b="0" i="0" u="none" strike="noStrike" cap="none" normalizeH="0" baseline="0">
                          <a:ln>
                            <a:noFill/>
                          </a:ln>
                          <a:solidFill>
                            <a:srgbClr val="000000"/>
                          </a:solidFill>
                          <a:effectLst/>
                          <a:latin typeface="Calibri" pitchFamily="-110" charset="0"/>
                          <a:ea typeface="Cambria" pitchFamily="-110" charset="0"/>
                          <a:cs typeface="Cambria" pitchFamily="-110" charset="0"/>
                        </a:rPr>
                        <a:t>None</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25000"/>
                        </a:lnSpc>
                        <a:spcBef>
                          <a:spcPct val="0"/>
                        </a:spcBef>
                        <a:spcAft>
                          <a:spcPts val="600"/>
                        </a:spcAft>
                        <a:buClrTx/>
                        <a:buSzTx/>
                        <a:buFontTx/>
                        <a:buNone/>
                        <a:tabLst/>
                      </a:pPr>
                      <a:r>
                        <a:rPr kumimoji="0" lang="en-US" sz="2800" b="0" i="0" u="none" strike="noStrike" cap="none" normalizeH="0" baseline="0" smtClean="0">
                          <a:ln>
                            <a:noFill/>
                          </a:ln>
                          <a:solidFill>
                            <a:srgbClr val="000000"/>
                          </a:solidFill>
                          <a:effectLst/>
                          <a:latin typeface="Calibri" pitchFamily="-110" charset="0"/>
                          <a:ea typeface="Cambria" pitchFamily="-110" charset="0"/>
                          <a:cs typeface="Cambria" pitchFamily="-110" charset="0"/>
                        </a:rPr>
                        <a:t>Physical properties of the device</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25000"/>
                        </a:lnSpc>
                        <a:spcBef>
                          <a:spcPct val="0"/>
                        </a:spcBef>
                        <a:spcAft>
                          <a:spcPts val="600"/>
                        </a:spcAft>
                        <a:buClrTx/>
                        <a:buSzTx/>
                        <a:buFontTx/>
                        <a:buNone/>
                        <a:tabLst/>
                      </a:pPr>
                      <a:r>
                        <a:rPr kumimoji="0" lang="en-US" sz="2800" b="0" i="1" u="none" strike="noStrike" cap="none" normalizeH="0" baseline="0">
                          <a:ln>
                            <a:noFill/>
                          </a:ln>
                          <a:solidFill>
                            <a:srgbClr val="000000"/>
                          </a:solidFill>
                          <a:effectLst/>
                          <a:latin typeface="Calibri" pitchFamily="-110" charset="0"/>
                          <a:ea typeface="Cambria" pitchFamily="-110" charset="0"/>
                          <a:cs typeface="Cambria" pitchFamily="-110" charset="0"/>
                        </a:rPr>
                        <a:t>+10.0%</a:t>
                      </a:r>
                      <a:endParaRPr kumimoji="0" lang="en-US" sz="2800" b="0" i="0" u="none" strike="noStrike" cap="none" normalizeH="0" baseline="0">
                        <a:ln>
                          <a:noFill/>
                        </a:ln>
                        <a:solidFill>
                          <a:srgbClr val="000000"/>
                        </a:solidFill>
                        <a:effectLst/>
                        <a:latin typeface="Calibri" pitchFamily="-110" charset="0"/>
                        <a:ea typeface="Cambria" pitchFamily="-110" charset="0"/>
                        <a:cs typeface="Cambria" pitchFamily="-110"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127125">
                <a:tc>
                  <a:txBody>
                    <a:bodyPr/>
                    <a:lstStyle/>
                    <a:p>
                      <a:pPr marL="0" marR="0" lvl="0" indent="0" algn="l" defTabSz="457200" rtl="0" eaLnBrk="1" fontAlgn="base" latinLnBrk="0" hangingPunct="1">
                        <a:lnSpc>
                          <a:spcPct val="125000"/>
                        </a:lnSpc>
                        <a:spcBef>
                          <a:spcPct val="0"/>
                        </a:spcBef>
                        <a:spcAft>
                          <a:spcPts val="600"/>
                        </a:spcAft>
                        <a:buClrTx/>
                        <a:buSzTx/>
                        <a:buFontTx/>
                        <a:buNone/>
                        <a:tabLst/>
                      </a:pPr>
                      <a:r>
                        <a:rPr kumimoji="0" lang="en-US" sz="2800" b="0" i="0" u="none" strike="noStrike" cap="none" normalizeH="0" baseline="0">
                          <a:ln>
                            <a:noFill/>
                          </a:ln>
                          <a:solidFill>
                            <a:srgbClr val="000000"/>
                          </a:solidFill>
                          <a:effectLst/>
                          <a:latin typeface="Calibri" pitchFamily="-110" charset="0"/>
                          <a:ea typeface="Cambria" pitchFamily="-110" charset="0"/>
                          <a:cs typeface="Cambria" pitchFamily="-110" charset="0"/>
                        </a:rPr>
                        <a:t>Normal saline instead of D5W</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25000"/>
                        </a:lnSpc>
                        <a:spcBef>
                          <a:spcPct val="0"/>
                        </a:spcBef>
                        <a:spcAft>
                          <a:spcPts val="600"/>
                        </a:spcAft>
                        <a:buClrTx/>
                        <a:buSzTx/>
                        <a:buFontTx/>
                        <a:buNone/>
                        <a:tabLst/>
                      </a:pPr>
                      <a:r>
                        <a:rPr kumimoji="0" lang="en-US" sz="2800" b="0" i="0" u="none" strike="noStrike" cap="none" normalizeH="0" baseline="0" smtClean="0">
                          <a:ln>
                            <a:noFill/>
                          </a:ln>
                          <a:solidFill>
                            <a:srgbClr val="000000"/>
                          </a:solidFill>
                          <a:effectLst/>
                          <a:latin typeface="Calibri" pitchFamily="-110" charset="0"/>
                          <a:ea typeface="Cambria" pitchFamily="-110" charset="0"/>
                          <a:cs typeface="Cambria" pitchFamily="-110" charset="0"/>
                        </a:rPr>
                        <a:t>Protocol calls for normal saline</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25000"/>
                        </a:lnSpc>
                        <a:spcBef>
                          <a:spcPct val="0"/>
                        </a:spcBef>
                        <a:spcAft>
                          <a:spcPts val="600"/>
                        </a:spcAft>
                        <a:buClrTx/>
                        <a:buSzTx/>
                        <a:buFontTx/>
                        <a:buNone/>
                        <a:tabLst/>
                      </a:pPr>
                      <a:r>
                        <a:rPr kumimoji="0" lang="en-US" sz="2800" b="0" i="1" u="none" strike="noStrike" cap="none" normalizeH="0" baseline="0" smtClean="0">
                          <a:ln>
                            <a:noFill/>
                          </a:ln>
                          <a:solidFill>
                            <a:srgbClr val="000000"/>
                          </a:solidFill>
                          <a:effectLst/>
                          <a:latin typeface="Calibri" pitchFamily="-110" charset="0"/>
                          <a:ea typeface="Cambria" pitchFamily="-110" charset="0"/>
                          <a:cs typeface="Cambria" pitchFamily="-110" charset="0"/>
                        </a:rPr>
                        <a:t>+10.0%</a:t>
                      </a:r>
                      <a:endParaRPr kumimoji="0" lang="en-US" sz="2800" b="0" i="0" u="none" strike="noStrike" cap="none" normalizeH="0" baseline="0" smtClean="0">
                        <a:ln>
                          <a:noFill/>
                        </a:ln>
                        <a:solidFill>
                          <a:srgbClr val="000000"/>
                        </a:solidFill>
                        <a:effectLst/>
                        <a:latin typeface="Calibri" pitchFamily="-110" charset="0"/>
                        <a:ea typeface="Cambria" pitchFamily="-110" charset="0"/>
                        <a:cs typeface="Cambria" pitchFamily="-110"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133475">
                <a:tc>
                  <a:txBody>
                    <a:bodyPr/>
                    <a:lstStyle/>
                    <a:p>
                      <a:pPr marL="0" marR="0" lvl="0" indent="0" algn="l" defTabSz="457200" rtl="0" eaLnBrk="1" fontAlgn="base" latinLnBrk="0" hangingPunct="1">
                        <a:lnSpc>
                          <a:spcPct val="125000"/>
                        </a:lnSpc>
                        <a:spcBef>
                          <a:spcPct val="0"/>
                        </a:spcBef>
                        <a:spcAft>
                          <a:spcPts val="600"/>
                        </a:spcAft>
                        <a:buClrTx/>
                        <a:buSzTx/>
                        <a:buFontTx/>
                        <a:buNone/>
                        <a:tabLst/>
                      </a:pPr>
                      <a:r>
                        <a:rPr kumimoji="0" lang="en-US" sz="2800" b="0" i="0" u="none" strike="noStrike" cap="none" normalizeH="0" baseline="0">
                          <a:ln>
                            <a:noFill/>
                          </a:ln>
                          <a:solidFill>
                            <a:srgbClr val="000000"/>
                          </a:solidFill>
                          <a:effectLst/>
                          <a:latin typeface="Calibri" pitchFamily="-110" charset="0"/>
                          <a:ea typeface="Cambria" pitchFamily="-110" charset="0"/>
                          <a:cs typeface="Cambria" pitchFamily="-110" charset="0"/>
                        </a:rPr>
                        <a:t>Increase of 5°C above 33°C</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25000"/>
                        </a:lnSpc>
                        <a:spcBef>
                          <a:spcPct val="0"/>
                        </a:spcBef>
                        <a:spcAft>
                          <a:spcPts val="600"/>
                        </a:spcAft>
                        <a:buClrTx/>
                        <a:buSzTx/>
                        <a:buFontTx/>
                        <a:buNone/>
                        <a:tabLst/>
                      </a:pPr>
                      <a:r>
                        <a:rPr kumimoji="0" lang="en-US" sz="2800" b="0" i="0" u="none" strike="noStrike" cap="none" normalizeH="0" baseline="0" smtClean="0">
                          <a:ln>
                            <a:noFill/>
                          </a:ln>
                          <a:solidFill>
                            <a:srgbClr val="000000"/>
                          </a:solidFill>
                          <a:effectLst/>
                          <a:latin typeface="Calibri" pitchFamily="-110" charset="0"/>
                          <a:ea typeface="Cambria" pitchFamily="-110" charset="0"/>
                          <a:cs typeface="Cambria" pitchFamily="-110" charset="0"/>
                        </a:rPr>
                        <a:t>Patient uses a heat blanket</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25000"/>
                        </a:lnSpc>
                        <a:spcBef>
                          <a:spcPct val="0"/>
                        </a:spcBef>
                        <a:spcAft>
                          <a:spcPts val="600"/>
                        </a:spcAft>
                        <a:buClrTx/>
                        <a:buSzTx/>
                        <a:buFontTx/>
                        <a:buNone/>
                        <a:tabLst/>
                      </a:pPr>
                      <a:r>
                        <a:rPr kumimoji="0" lang="en-US" sz="2800" b="0" i="1" u="none" strike="noStrike" cap="none" normalizeH="0" baseline="0" dirty="0" smtClean="0">
                          <a:ln>
                            <a:noFill/>
                          </a:ln>
                          <a:solidFill>
                            <a:srgbClr val="000000"/>
                          </a:solidFill>
                          <a:effectLst/>
                          <a:latin typeface="Calibri" pitchFamily="-110" charset="0"/>
                          <a:ea typeface="Cambria" pitchFamily="-110" charset="0"/>
                          <a:cs typeface="Cambria" pitchFamily="-110" charset="0"/>
                        </a:rPr>
                        <a:t>+11.5%</a:t>
                      </a:r>
                      <a:endParaRPr kumimoji="0" lang="en-US" sz="2800" b="0" i="0" u="none" strike="noStrike" cap="none" normalizeH="0" baseline="0" dirty="0" smtClean="0">
                        <a:ln>
                          <a:noFill/>
                        </a:ln>
                        <a:solidFill>
                          <a:srgbClr val="000000"/>
                        </a:solidFill>
                        <a:effectLst/>
                        <a:latin typeface="Calibri" pitchFamily="-110" charset="0"/>
                        <a:ea typeface="Cambria" pitchFamily="-110" charset="0"/>
                        <a:cs typeface="Cambria" pitchFamily="-110"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127125">
                <a:tc>
                  <a:txBody>
                    <a:bodyPr/>
                    <a:lstStyle/>
                    <a:p>
                      <a:pPr marL="0" marR="0" lvl="0" indent="0" algn="l" defTabSz="457200" rtl="0" eaLnBrk="1" fontAlgn="base" latinLnBrk="0" hangingPunct="1">
                        <a:lnSpc>
                          <a:spcPct val="125000"/>
                        </a:lnSpc>
                        <a:spcBef>
                          <a:spcPct val="0"/>
                        </a:spcBef>
                        <a:spcAft>
                          <a:spcPts val="600"/>
                        </a:spcAft>
                        <a:buClrTx/>
                        <a:buSzTx/>
                        <a:buFontTx/>
                        <a:buNone/>
                        <a:tabLst/>
                      </a:pPr>
                      <a:r>
                        <a:rPr kumimoji="0" lang="en-US" sz="2800" b="0" i="0" u="none" strike="noStrike" cap="none" normalizeH="0" baseline="0" smtClean="0">
                          <a:ln>
                            <a:noFill/>
                          </a:ln>
                          <a:solidFill>
                            <a:srgbClr val="000000"/>
                          </a:solidFill>
                          <a:effectLst/>
                          <a:latin typeface="Calibri" pitchFamily="-110" charset="0"/>
                          <a:ea typeface="Cambria" pitchFamily="-110" charset="0"/>
                          <a:cs typeface="Cambria" pitchFamily="-110" charset="0"/>
                        </a:rPr>
                        <a:t>Reservoir 10” above access</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25000"/>
                        </a:lnSpc>
                        <a:spcBef>
                          <a:spcPct val="0"/>
                        </a:spcBef>
                        <a:spcAft>
                          <a:spcPts val="600"/>
                        </a:spcAft>
                        <a:buClrTx/>
                        <a:buSzTx/>
                        <a:buFontTx/>
                        <a:buNone/>
                        <a:tabLst/>
                      </a:pPr>
                      <a:r>
                        <a:rPr kumimoji="0" lang="en-US" sz="2800" b="0" i="0" u="none" strike="noStrike" cap="none" normalizeH="0" baseline="0" smtClean="0">
                          <a:ln>
                            <a:noFill/>
                          </a:ln>
                          <a:solidFill>
                            <a:srgbClr val="000000"/>
                          </a:solidFill>
                          <a:effectLst/>
                          <a:latin typeface="Calibri" pitchFamily="-110" charset="0"/>
                          <a:ea typeface="Cambria" pitchFamily="-110" charset="0"/>
                          <a:cs typeface="Cambria" pitchFamily="-110" charset="0"/>
                        </a:rPr>
                        <a:t>Device on a nightstand while patient sleeping</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25000"/>
                        </a:lnSpc>
                        <a:spcBef>
                          <a:spcPct val="0"/>
                        </a:spcBef>
                        <a:spcAft>
                          <a:spcPts val="600"/>
                        </a:spcAft>
                        <a:buClrTx/>
                        <a:buSzTx/>
                        <a:buFontTx/>
                        <a:buNone/>
                        <a:tabLst/>
                      </a:pPr>
                      <a:r>
                        <a:rPr kumimoji="0" lang="en-US" sz="2800" b="0" i="0" u="none" strike="noStrike" cap="none" normalizeH="0" baseline="0" dirty="0" smtClean="0">
                          <a:ln>
                            <a:noFill/>
                          </a:ln>
                          <a:solidFill>
                            <a:srgbClr val="000000"/>
                          </a:solidFill>
                          <a:effectLst/>
                          <a:latin typeface="Calibri" pitchFamily="-110" charset="0"/>
                          <a:ea typeface="Cambria" pitchFamily="-110" charset="0"/>
                          <a:cs typeface="Cambria" pitchFamily="-110" charset="0"/>
                        </a:rPr>
                        <a:t>+5%</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620713">
                <a:tc>
                  <a:txBody>
                    <a:bodyPr/>
                    <a:lstStyle/>
                    <a:p>
                      <a:pPr marL="0" marR="0" lvl="0" indent="0" algn="l" defTabSz="457200" rtl="0" eaLnBrk="1" fontAlgn="base" latinLnBrk="0" hangingPunct="1">
                        <a:lnSpc>
                          <a:spcPct val="125000"/>
                        </a:lnSpc>
                        <a:spcBef>
                          <a:spcPct val="0"/>
                        </a:spcBef>
                        <a:spcAft>
                          <a:spcPts val="600"/>
                        </a:spcAft>
                        <a:buClrTx/>
                        <a:buSzTx/>
                        <a:buFontTx/>
                        <a:buNone/>
                        <a:tabLst/>
                      </a:pPr>
                      <a:r>
                        <a:rPr kumimoji="0" lang="en-US" sz="2800" b="1" i="0" u="sng" strike="noStrike" cap="none" normalizeH="0" baseline="0" dirty="0" smtClean="0">
                          <a:ln>
                            <a:noFill/>
                          </a:ln>
                          <a:solidFill>
                            <a:srgbClr val="000000"/>
                          </a:solidFill>
                          <a:effectLst/>
                          <a:latin typeface="Calibri" pitchFamily="-110" charset="0"/>
                          <a:ea typeface="Cambria" pitchFamily="-110" charset="0"/>
                          <a:cs typeface="Cambria" pitchFamily="-110" charset="0"/>
                        </a:rPr>
                        <a:t>Total</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25000"/>
                        </a:lnSpc>
                        <a:spcBef>
                          <a:spcPct val="0"/>
                        </a:spcBef>
                        <a:spcAft>
                          <a:spcPts val="600"/>
                        </a:spcAft>
                        <a:buClrTx/>
                        <a:buSzTx/>
                        <a:buFontTx/>
                        <a:buNone/>
                        <a:tabLst/>
                      </a:pPr>
                      <a:endParaRPr kumimoji="0" lang="en-US" sz="2800" b="0" i="0" u="none" strike="noStrike" cap="none" normalizeH="0" baseline="0">
                        <a:ln>
                          <a:noFill/>
                        </a:ln>
                        <a:solidFill>
                          <a:srgbClr val="000000"/>
                        </a:solidFill>
                        <a:effectLst/>
                        <a:latin typeface="Calibri" pitchFamily="-110" charset="0"/>
                        <a:ea typeface="Cambria" pitchFamily="-110" charset="0"/>
                        <a:cs typeface="Cambria" pitchFamily="-110"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25000"/>
                        </a:lnSpc>
                        <a:spcBef>
                          <a:spcPct val="0"/>
                        </a:spcBef>
                        <a:spcAft>
                          <a:spcPts val="600"/>
                        </a:spcAft>
                        <a:buClrTx/>
                        <a:buSzTx/>
                        <a:buFontTx/>
                        <a:buNone/>
                        <a:tabLst/>
                      </a:pPr>
                      <a:r>
                        <a:rPr kumimoji="0" lang="en-US" sz="2800" b="1" i="1" u="sng" strike="noStrike" cap="none" normalizeH="0" baseline="0" dirty="0" smtClean="0">
                          <a:ln>
                            <a:noFill/>
                          </a:ln>
                          <a:solidFill>
                            <a:srgbClr val="000000"/>
                          </a:solidFill>
                          <a:effectLst/>
                          <a:latin typeface="Calibri" pitchFamily="-110" charset="0"/>
                          <a:ea typeface="Cambria" pitchFamily="-110" charset="0"/>
                          <a:cs typeface="Cambria" pitchFamily="-110" charset="0"/>
                        </a:rPr>
                        <a:t>+36.5%</a:t>
                      </a:r>
                      <a:endParaRPr kumimoji="0" lang="en-US" sz="2800" b="1" i="0" u="sng" strike="noStrike" cap="none" normalizeH="0" baseline="0" dirty="0" smtClean="0">
                        <a:ln>
                          <a:noFill/>
                        </a:ln>
                        <a:solidFill>
                          <a:srgbClr val="000000"/>
                        </a:solidFill>
                        <a:effectLst/>
                        <a:latin typeface="Calibri" pitchFamily="-110" charset="0"/>
                        <a:ea typeface="Cambria" pitchFamily="-110" charset="0"/>
                        <a:cs typeface="Cambria" pitchFamily="-110"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18" name="Rectangle 17"/>
          <p:cNvSpPr/>
          <p:nvPr/>
        </p:nvSpPr>
        <p:spPr>
          <a:xfrm>
            <a:off x="457200" y="2541588"/>
            <a:ext cx="8229600" cy="1146635"/>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p:nvPr/>
        </p:nvSpPr>
        <p:spPr>
          <a:xfrm>
            <a:off x="457200" y="1460500"/>
            <a:ext cx="8229600" cy="1338263"/>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ectangle 19"/>
          <p:cNvSpPr/>
          <p:nvPr/>
        </p:nvSpPr>
        <p:spPr>
          <a:xfrm>
            <a:off x="461963" y="5948363"/>
            <a:ext cx="8229600" cy="757237"/>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461963" y="3688222"/>
            <a:ext cx="8229600" cy="1362912"/>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461963" y="4850080"/>
            <a:ext cx="8229600" cy="1098284"/>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8" grpId="0" animBg="1"/>
      <p:bldP spid="9" grpId="0" animBg="1"/>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graphicFrame>
        <p:nvGraphicFramePr>
          <p:cNvPr id="184322" name="Object 2"/>
          <p:cNvGraphicFramePr>
            <a:graphicFrameLocks noChangeAspect="1"/>
          </p:cNvGraphicFramePr>
          <p:nvPr/>
        </p:nvGraphicFramePr>
        <p:xfrm>
          <a:off x="0" y="567767"/>
          <a:ext cx="9054464" cy="5851525"/>
        </p:xfrm>
        <a:graphic>
          <a:graphicData uri="http://schemas.openxmlformats.org/presentationml/2006/ole">
            <p:oleObj spid="_x0000_s103426" name="Document" r:id="rId4" imgW="1866900" imgH="1206500" progId="Word.Document.12">
              <p:link updateAutomatic="1"/>
            </p:oleObj>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434" name="Picture 4"/>
          <p:cNvPicPr>
            <a:picLocks noChangeAspect="1"/>
          </p:cNvPicPr>
          <p:nvPr/>
        </p:nvPicPr>
        <p:blipFill>
          <a:blip r:embed="rId3"/>
          <a:srcRect/>
          <a:stretch>
            <a:fillRect/>
          </a:stretch>
        </p:blipFill>
        <p:spPr bwMode="auto">
          <a:xfrm>
            <a:off x="4347496" y="0"/>
            <a:ext cx="4873466" cy="6863715"/>
          </a:xfrm>
          <a:prstGeom prst="rect">
            <a:avLst/>
          </a:prstGeom>
          <a:noFill/>
          <a:ln w="9525">
            <a:noFill/>
            <a:miter lim="800000"/>
            <a:headEnd/>
            <a:tailEnd/>
          </a:ln>
        </p:spPr>
      </p:pic>
      <p:sp>
        <p:nvSpPr>
          <p:cNvPr id="3" name="Content Placeholder 2"/>
          <p:cNvSpPr>
            <a:spLocks noGrp="1"/>
          </p:cNvSpPr>
          <p:nvPr>
            <p:ph idx="1"/>
          </p:nvPr>
        </p:nvSpPr>
        <p:spPr>
          <a:xfrm>
            <a:off x="420659" y="427038"/>
            <a:ext cx="3584424" cy="5740400"/>
          </a:xfrm>
        </p:spPr>
        <p:txBody>
          <a:bodyPr/>
          <a:lstStyle/>
          <a:p>
            <a:pPr marL="0" indent="0" algn="ctr">
              <a:spcAft>
                <a:spcPts val="600"/>
              </a:spcAft>
              <a:buNone/>
              <a:defRPr/>
            </a:pPr>
            <a:endParaRPr lang="en-US" sz="3100" b="1" dirty="0" smtClean="0">
              <a:solidFill>
                <a:schemeClr val="accent2"/>
              </a:solidFill>
              <a:latin typeface="Garamond"/>
              <a:ea typeface="Helvetica Neue Light" pitchFamily="36" charset="0"/>
              <a:cs typeface="Garamond"/>
            </a:endParaRPr>
          </a:p>
          <a:p>
            <a:pPr marL="0" indent="0" algn="ctr">
              <a:spcAft>
                <a:spcPts val="600"/>
              </a:spcAft>
              <a:buNone/>
              <a:defRPr/>
            </a:pPr>
            <a:r>
              <a:rPr lang="en-US" sz="3100" b="1" dirty="0" smtClean="0">
                <a:solidFill>
                  <a:schemeClr val="tx1">
                    <a:lumMod val="75000"/>
                    <a:lumOff val="25000"/>
                  </a:schemeClr>
                </a:solidFill>
                <a:latin typeface="Garamond"/>
                <a:ea typeface="Helvetica Neue Light" pitchFamily="36" charset="0"/>
                <a:cs typeface="Garamond"/>
              </a:rPr>
              <a:t>We cannot change the human condition,</a:t>
            </a:r>
          </a:p>
          <a:p>
            <a:pPr marL="0" indent="0" algn="ctr">
              <a:spcAft>
                <a:spcPts val="600"/>
              </a:spcAft>
              <a:buNone/>
              <a:defRPr/>
            </a:pPr>
            <a:endParaRPr lang="en-US" sz="3100" b="1" dirty="0" smtClean="0">
              <a:solidFill>
                <a:schemeClr val="tx1">
                  <a:lumMod val="75000"/>
                  <a:lumOff val="25000"/>
                </a:schemeClr>
              </a:solidFill>
              <a:latin typeface="Garamond"/>
              <a:ea typeface="Helvetica Neue Light" pitchFamily="36" charset="0"/>
              <a:cs typeface="Garamond"/>
            </a:endParaRPr>
          </a:p>
          <a:p>
            <a:pPr marL="0" indent="0" algn="ctr">
              <a:spcAft>
                <a:spcPts val="600"/>
              </a:spcAft>
              <a:buNone/>
              <a:defRPr/>
            </a:pPr>
            <a:r>
              <a:rPr lang="en-US" sz="3100" b="1" dirty="0" smtClean="0">
                <a:solidFill>
                  <a:schemeClr val="tx1">
                    <a:lumMod val="75000"/>
                    <a:lumOff val="25000"/>
                  </a:schemeClr>
                </a:solidFill>
                <a:latin typeface="Garamond"/>
                <a:cs typeface="Garamond"/>
                <a:sym typeface="Helvetica Neue Light" pitchFamily="36" charset="0"/>
              </a:rPr>
              <a:t>but we can change the conditions under which humans work</a:t>
            </a:r>
            <a:endParaRPr lang="en-US" sz="3100" b="1" dirty="0" smtClean="0">
              <a:ln w="10541" cmpd="sng">
                <a:solidFill>
                  <a:schemeClr val="accent1">
                    <a:shade val="88000"/>
                    <a:satMod val="110000"/>
                  </a:schemeClr>
                </a:solidFill>
                <a:prstDash val="solid"/>
              </a:ln>
              <a:solidFill>
                <a:schemeClr val="tx1">
                  <a:lumMod val="75000"/>
                  <a:lumOff val="25000"/>
                </a:schemeClr>
              </a:solidFill>
              <a:latin typeface="Garamond"/>
              <a:cs typeface="Garamond"/>
              <a:sym typeface="Helvetica Neue Light" pitchFamily="36" charset="0"/>
            </a:endParaRPr>
          </a:p>
          <a:p>
            <a:pPr marL="342852" indent="-342852" algn="ctr">
              <a:spcAft>
                <a:spcPts val="600"/>
              </a:spcAft>
              <a:defRPr/>
            </a:pPr>
            <a:endParaRPr lang="en-US" dirty="0"/>
          </a:p>
        </p:txBody>
      </p:sp>
      <p:sp>
        <p:nvSpPr>
          <p:cNvPr id="4" name="Rectangle 1"/>
          <p:cNvSpPr txBox="1">
            <a:spLocks noChangeArrowheads="1"/>
          </p:cNvSpPr>
          <p:nvPr/>
        </p:nvSpPr>
        <p:spPr bwMode="auto">
          <a:xfrm>
            <a:off x="-974408" y="4341972"/>
            <a:ext cx="12230100" cy="1397318"/>
          </a:xfrm>
          <a:prstGeom prst="rect">
            <a:avLst/>
          </a:prstGeom>
          <a:noFill/>
          <a:ln w="12700">
            <a:noFill/>
            <a:miter lim="800000"/>
            <a:headEnd/>
            <a:tailEnd/>
          </a:ln>
          <a:effectLst/>
        </p:spPr>
        <p:txBody>
          <a:bodyPr lIns="50800" tIns="50800" rIns="50800" bIns="50800" anchor="b">
            <a:prstTxWarp prst="textNoShape">
              <a:avLst/>
            </a:prstTxWarp>
          </a:bodyPr>
          <a:lstStyle/>
          <a:p>
            <a:pPr defTabSz="914283" eaLnBrk="0" hangingPunct="0">
              <a:tabLst>
                <a:tab pos="355554" algn="l"/>
                <a:tab pos="711109" algn="l"/>
                <a:tab pos="1066663" algn="l"/>
                <a:tab pos="1422216" algn="l"/>
                <a:tab pos="1777766" algn="l"/>
                <a:tab pos="2133326" algn="l"/>
                <a:tab pos="2488878" algn="l"/>
                <a:tab pos="2844433" algn="l"/>
                <a:tab pos="3199984" algn="l"/>
                <a:tab pos="3555536" algn="l"/>
                <a:tab pos="3911093" algn="l"/>
                <a:tab pos="4266644" algn="l"/>
                <a:tab pos="355554" algn="l"/>
                <a:tab pos="711109" algn="l"/>
                <a:tab pos="1066663" algn="l"/>
                <a:tab pos="1422216" algn="l"/>
                <a:tab pos="1777766" algn="l"/>
                <a:tab pos="2133326" algn="l"/>
                <a:tab pos="2488878" algn="l"/>
                <a:tab pos="2844433" algn="l"/>
                <a:tab pos="3199984" algn="l"/>
                <a:tab pos="3555536" algn="l"/>
                <a:tab pos="3911093" algn="l"/>
                <a:tab pos="4266644" algn="l"/>
              </a:tabLst>
              <a:defRPr/>
            </a:pPr>
            <a:endParaRPr lang="en-US" sz="3600" kern="0" dirty="0">
              <a:latin typeface="+mj-lt"/>
              <a:ea typeface="+mj-ea"/>
              <a:cs typeface="+mj-cs"/>
              <a:sym typeface="Helvetica Neue Light" pitchFamily="36" charset="0"/>
            </a:endParaRPr>
          </a:p>
        </p:txBody>
      </p:sp>
      <p:sp>
        <p:nvSpPr>
          <p:cNvPr id="19461" name="TextBox 5"/>
          <p:cNvSpPr txBox="1">
            <a:spLocks noChangeArrowheads="1"/>
          </p:cNvSpPr>
          <p:nvPr/>
        </p:nvSpPr>
        <p:spPr bwMode="auto">
          <a:xfrm>
            <a:off x="2708910" y="6432233"/>
            <a:ext cx="1573054" cy="368618"/>
          </a:xfrm>
          <a:prstGeom prst="rect">
            <a:avLst/>
          </a:prstGeom>
          <a:noFill/>
          <a:ln w="9525">
            <a:noFill/>
            <a:miter lim="800000"/>
            <a:headEnd/>
            <a:tailEnd/>
          </a:ln>
        </p:spPr>
        <p:txBody>
          <a:bodyPr wrap="none" lIns="91436" tIns="45716" rIns="91436" bIns="45716">
            <a:prstTxWarp prst="textNoShape">
              <a:avLst/>
            </a:prstTxWarp>
            <a:spAutoFit/>
          </a:bodyPr>
          <a:lstStyle/>
          <a:p>
            <a:pPr eaLnBrk="0" hangingPunct="0"/>
            <a:r>
              <a:rPr lang="en-US" b="1" dirty="0">
                <a:solidFill>
                  <a:srgbClr val="000000"/>
                </a:solidFill>
                <a:latin typeface="Garamond" pitchFamily="29" charset="0"/>
                <a:ea typeface="Garamond" pitchFamily="29" charset="0"/>
                <a:cs typeface="Garamond" pitchFamily="29" charset="0"/>
                <a:sym typeface="Helvetica Neue Light" pitchFamily="29" charset="0"/>
              </a:rPr>
              <a:t>James Reason</a:t>
            </a:r>
            <a:endParaRPr lang="en-US"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4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9461" grpId="0"/>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 OF BAXTER MATERIALS</a:t>
            </a:r>
            <a:endParaRPr lang="en-US" dirty="0"/>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3"/>
          <a:stretch>
            <a:fillRect/>
          </a:stretch>
        </p:blipFill>
        <p:spPr>
          <a:xfrm>
            <a:off x="457200" y="0"/>
            <a:ext cx="8229600" cy="91567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5062" name="Picture 14" descr="Alberta PPO - crossed-out item.jpg"/>
          <p:cNvPicPr>
            <a:picLocks noChangeAspect="1"/>
          </p:cNvPicPr>
          <p:nvPr/>
        </p:nvPicPr>
        <p:blipFill>
          <a:blip r:embed="rId3"/>
          <a:srcRect/>
          <a:stretch>
            <a:fillRect/>
          </a:stretch>
        </p:blipFill>
        <p:spPr bwMode="auto">
          <a:xfrm>
            <a:off x="868670" y="1168052"/>
            <a:ext cx="7641668" cy="5334001"/>
          </a:xfrm>
          <a:prstGeom prst="rect">
            <a:avLst/>
          </a:prstGeom>
          <a:noFill/>
          <a:ln w="9525">
            <a:noFill/>
            <a:miter lim="800000"/>
            <a:headEnd/>
            <a:tailEnd/>
          </a:ln>
        </p:spPr>
      </p:pic>
      <p:sp>
        <p:nvSpPr>
          <p:cNvPr id="7" name="Rectangle 6"/>
          <p:cNvSpPr/>
          <p:nvPr/>
        </p:nvSpPr>
        <p:spPr>
          <a:xfrm>
            <a:off x="4316684" y="5921482"/>
            <a:ext cx="3977446" cy="580571"/>
          </a:xfrm>
          <a:prstGeom prst="rect">
            <a:avLst/>
          </a:prstGeom>
          <a:solidFill>
            <a:srgbClr val="EEDBD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Title 9"/>
          <p:cNvSpPr>
            <a:spLocks noGrp="1"/>
          </p:cNvSpPr>
          <p:nvPr>
            <p:ph type="title"/>
          </p:nvPr>
        </p:nvSpPr>
        <p:spPr/>
        <p:txBody>
          <a:bodyPr>
            <a:normAutofit/>
          </a:bodyPr>
          <a:lstStyle/>
          <a:p>
            <a:r>
              <a:rPr lang="en-US" dirty="0" smtClean="0"/>
              <a:t>2. Orders and Labels</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pSp>
        <p:nvGrpSpPr>
          <p:cNvPr id="6" name="Group 13"/>
          <p:cNvGrpSpPr>
            <a:grpSpLocks/>
          </p:cNvGrpSpPr>
          <p:nvPr/>
        </p:nvGrpSpPr>
        <p:grpSpPr bwMode="auto">
          <a:xfrm>
            <a:off x="736995" y="669579"/>
            <a:ext cx="7669358" cy="5807064"/>
            <a:chOff x="1317171" y="971340"/>
            <a:chExt cx="6029011" cy="5345723"/>
          </a:xfrm>
        </p:grpSpPr>
        <p:pic>
          <p:nvPicPr>
            <p:cNvPr id="7" name="Picture 10" descr="BCCA PPO with changes.jpg"/>
            <p:cNvPicPr>
              <a:picLocks noChangeAspect="1"/>
            </p:cNvPicPr>
            <p:nvPr/>
          </p:nvPicPr>
          <p:blipFill>
            <a:blip r:embed="rId3"/>
            <a:srcRect/>
            <a:stretch>
              <a:fillRect/>
            </a:stretch>
          </p:blipFill>
          <p:spPr bwMode="auto">
            <a:xfrm rot="5400000">
              <a:off x="1658815" y="629696"/>
              <a:ext cx="5345723" cy="6029011"/>
            </a:xfrm>
            <a:prstGeom prst="rect">
              <a:avLst/>
            </a:prstGeom>
            <a:noFill/>
            <a:ln w="9525">
              <a:noFill/>
              <a:miter lim="800000"/>
              <a:headEnd/>
              <a:tailEnd/>
            </a:ln>
          </p:spPr>
        </p:pic>
        <p:sp>
          <p:nvSpPr>
            <p:cNvPr id="8" name="Oval 5"/>
            <p:cNvSpPr>
              <a:spLocks noChangeArrowheads="1"/>
            </p:cNvSpPr>
            <p:nvPr/>
          </p:nvSpPr>
          <p:spPr bwMode="auto">
            <a:xfrm>
              <a:off x="3962400" y="1752600"/>
              <a:ext cx="2286000" cy="609600"/>
            </a:xfrm>
            <a:prstGeom prst="ellipse">
              <a:avLst/>
            </a:prstGeom>
            <a:noFill/>
            <a:ln w="28575">
              <a:solidFill>
                <a:srgbClr val="FF0000"/>
              </a:solidFill>
              <a:round/>
              <a:headEnd/>
              <a:tailEnd/>
            </a:ln>
          </p:spPr>
          <p:txBody>
            <a:bodyPr>
              <a:prstTxWarp prst="textNoShape">
                <a:avLst/>
              </a:prstTxWarp>
            </a:bodyPr>
            <a:lstStyle/>
            <a:p>
              <a:endParaRPr lang="en-US"/>
            </a:p>
          </p:txBody>
        </p:sp>
        <p:sp>
          <p:nvSpPr>
            <p:cNvPr id="9" name="Oval 11"/>
            <p:cNvSpPr>
              <a:spLocks noChangeArrowheads="1"/>
            </p:cNvSpPr>
            <p:nvPr/>
          </p:nvSpPr>
          <p:spPr bwMode="auto">
            <a:xfrm>
              <a:off x="2743200" y="4724400"/>
              <a:ext cx="2438400" cy="1295400"/>
            </a:xfrm>
            <a:prstGeom prst="ellipse">
              <a:avLst/>
            </a:prstGeom>
            <a:noFill/>
            <a:ln w="28575">
              <a:solidFill>
                <a:srgbClr val="FF0000"/>
              </a:solidFill>
              <a:round/>
              <a:headEnd/>
              <a:tailEnd/>
            </a:ln>
          </p:spPr>
          <p:txBody>
            <a:bodyPr>
              <a:prstTxWarp prst="textNoShape">
                <a:avLst/>
              </a:prstTxWarp>
            </a:bodyPr>
            <a:lstStyle/>
            <a:p>
              <a:endParaRPr lang="en-US"/>
            </a:p>
          </p:txBody>
        </p:sp>
        <p:sp>
          <p:nvSpPr>
            <p:cNvPr id="10" name="Oval 12"/>
            <p:cNvSpPr>
              <a:spLocks noChangeArrowheads="1"/>
            </p:cNvSpPr>
            <p:nvPr/>
          </p:nvSpPr>
          <p:spPr bwMode="auto">
            <a:xfrm>
              <a:off x="5334000" y="1143000"/>
              <a:ext cx="1600200" cy="381000"/>
            </a:xfrm>
            <a:prstGeom prst="ellipse">
              <a:avLst/>
            </a:prstGeom>
            <a:noFill/>
            <a:ln w="28575">
              <a:solidFill>
                <a:srgbClr val="FF0000"/>
              </a:solidFill>
              <a:round/>
              <a:headEnd/>
              <a:tailEnd/>
            </a:ln>
          </p:spPr>
          <p:txBody>
            <a:bodyPr>
              <a:prstTxWarp prst="textNoShape">
                <a:avLst/>
              </a:prstTxWarp>
            </a:bodyPr>
            <a:lstStyle/>
            <a:p>
              <a:endParaRPr lang="en-US"/>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1962917" y="0"/>
            <a:ext cx="5312391" cy="68580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stretch>
            <a:fillRect/>
          </a:stretch>
        </p:blipFill>
        <p:spPr>
          <a:xfrm>
            <a:off x="2012950" y="0"/>
            <a:ext cx="5530850" cy="712686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CPOE mention</a:t>
            </a:r>
            <a:endParaRPr lang="en-US" dirty="0"/>
          </a:p>
        </p:txBody>
      </p:sp>
      <p:sp>
        <p:nvSpPr>
          <p:cNvPr id="3" name="Content Placeholder 2"/>
          <p:cNvSpPr>
            <a:spLocks noGrp="1"/>
          </p:cNvSpPr>
          <p:nvPr>
            <p:ph idx="1"/>
          </p:nvPr>
        </p:nvSpPr>
        <p:spPr/>
        <p:txBody>
          <a:bodyPr/>
          <a:lstStyle/>
          <a:p>
            <a:endParaRPr lang="en-US"/>
          </a:p>
        </p:txBody>
      </p:sp>
      <p:pic>
        <p:nvPicPr>
          <p:cNvPr id="240642" name="Picture 2"/>
          <p:cNvPicPr>
            <a:picLocks noChangeAspect="1" noChangeArrowheads="1"/>
          </p:cNvPicPr>
          <p:nvPr/>
        </p:nvPicPr>
        <p:blipFill>
          <a:blip r:embed="rId3"/>
          <a:srcRect/>
          <a:stretch>
            <a:fillRect/>
          </a:stretch>
        </p:blipFill>
        <p:spPr bwMode="auto">
          <a:xfrm>
            <a:off x="117" y="0"/>
            <a:ext cx="9143883"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1" name="Rectangle 2"/>
          <p:cNvSpPr>
            <a:spLocks noGrp="1" noChangeArrowheads="1"/>
          </p:cNvSpPr>
          <p:nvPr>
            <p:ph type="title"/>
          </p:nvPr>
        </p:nvSpPr>
        <p:spPr/>
        <p:txBody>
          <a:bodyPr/>
          <a:lstStyle/>
          <a:p>
            <a:pPr eaLnBrk="1" hangingPunct="1"/>
            <a:r>
              <a:rPr lang="en-US" dirty="0" smtClean="0"/>
              <a:t>3. Mixing and checking practices </a:t>
            </a:r>
          </a:p>
        </p:txBody>
      </p:sp>
      <p:sp>
        <p:nvSpPr>
          <p:cNvPr id="43012" name="Rectangle 3"/>
          <p:cNvSpPr>
            <a:spLocks noGrp="1" noChangeArrowheads="1"/>
          </p:cNvSpPr>
          <p:nvPr>
            <p:ph idx="1"/>
          </p:nvPr>
        </p:nvSpPr>
        <p:spPr/>
        <p:txBody>
          <a:bodyPr/>
          <a:lstStyle/>
          <a:p>
            <a:pPr eaLnBrk="1" hangingPunct="1"/>
            <a:endParaRPr lang="en-US"/>
          </a:p>
          <a:p>
            <a:pPr eaLnBrk="1" hangingPunct="1"/>
            <a:endParaRPr lang="en-US"/>
          </a:p>
        </p:txBody>
      </p:sp>
      <p:pic>
        <p:nvPicPr>
          <p:cNvPr id="9" name="Picture 4" descr="Clean room- tech injecting diluent into vial"/>
          <p:cNvPicPr>
            <a:picLocks noChangeAspect="1" noChangeArrowheads="1"/>
          </p:cNvPicPr>
          <p:nvPr/>
        </p:nvPicPr>
        <p:blipFill>
          <a:blip r:embed="rId3"/>
          <a:srcRect/>
          <a:stretch>
            <a:fillRect/>
          </a:stretch>
        </p:blipFill>
        <p:spPr bwMode="auto">
          <a:xfrm>
            <a:off x="931334" y="1570038"/>
            <a:ext cx="7442200" cy="5583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44000" cy="685800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6661" y="-572759"/>
            <a:ext cx="9494661" cy="8469943"/>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US" smtClean="0"/>
              <a:t>4. Additional issues</a:t>
            </a:r>
          </a:p>
        </p:txBody>
      </p:sp>
      <p:sp>
        <p:nvSpPr>
          <p:cNvPr id="79875" name="Content Placeholder 2"/>
          <p:cNvSpPr>
            <a:spLocks noGrp="1"/>
          </p:cNvSpPr>
          <p:nvPr>
            <p:ph idx="1"/>
          </p:nvPr>
        </p:nvSpPr>
        <p:spPr/>
        <p:txBody>
          <a:bodyPr/>
          <a:lstStyle/>
          <a:p>
            <a:endParaRPr lang="en-US"/>
          </a:p>
        </p:txBody>
      </p:sp>
      <p:pic>
        <p:nvPicPr>
          <p:cNvPr id="79876" name="Picture 4"/>
          <p:cNvPicPr>
            <a:picLocks noChangeAspect="1"/>
          </p:cNvPicPr>
          <p:nvPr/>
        </p:nvPicPr>
        <p:blipFill>
          <a:blip r:embed="rId3"/>
          <a:srcRect/>
          <a:stretch>
            <a:fillRect/>
          </a:stretch>
        </p:blipFill>
        <p:spPr bwMode="auto">
          <a:xfrm>
            <a:off x="254000" y="1600200"/>
            <a:ext cx="7910513" cy="5257800"/>
          </a:xfrm>
          <a:prstGeom prst="rect">
            <a:avLst/>
          </a:prstGeom>
          <a:noFill/>
          <a:ln w="9525">
            <a:noFill/>
            <a:miter lim="800000"/>
            <a:headEnd/>
            <a:tailEnd/>
          </a:ln>
        </p:spPr>
      </p:pic>
      <p:sp>
        <p:nvSpPr>
          <p:cNvPr id="6" name="Rectangle 5"/>
          <p:cNvSpPr/>
          <p:nvPr/>
        </p:nvSpPr>
        <p:spPr>
          <a:xfrm>
            <a:off x="4017963" y="5702300"/>
            <a:ext cx="1125537" cy="374650"/>
          </a:xfrm>
          <a:prstGeom prst="rect">
            <a:avLst/>
          </a:prstGeom>
          <a:solidFill>
            <a:srgbClr val="DAD9DE"/>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22" name="Picture 3"/>
          <p:cNvPicPr>
            <a:picLocks noChangeAspect="1"/>
          </p:cNvPicPr>
          <p:nvPr/>
        </p:nvPicPr>
        <p:blipFill>
          <a:blip r:embed="rId3"/>
          <a:srcRect/>
          <a:stretch>
            <a:fillRect/>
          </a:stretch>
        </p:blipFill>
        <p:spPr bwMode="auto">
          <a:xfrm>
            <a:off x="828675" y="1200150"/>
            <a:ext cx="7546975" cy="5675313"/>
          </a:xfrm>
          <a:prstGeom prst="rect">
            <a:avLst/>
          </a:prstGeom>
          <a:noFill/>
          <a:ln w="9525">
            <a:noFill/>
            <a:miter lim="800000"/>
            <a:headEnd/>
            <a:tailEnd/>
          </a:ln>
        </p:spPr>
      </p:pic>
      <p:sp>
        <p:nvSpPr>
          <p:cNvPr id="81923" name="Title 4"/>
          <p:cNvSpPr>
            <a:spLocks noGrp="1"/>
          </p:cNvSpPr>
          <p:nvPr>
            <p:ph type="title"/>
          </p:nvPr>
        </p:nvSpPr>
        <p:spPr/>
        <p:txBody>
          <a:bodyPr/>
          <a:lstStyle/>
          <a:p>
            <a:r>
              <a:rPr lang="en-US" dirty="0" smtClean="0">
                <a:ea typeface="Cambria" pitchFamily="33" charset="0"/>
              </a:rPr>
              <a:t>Patient scheduling model</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3"/>
          <a:srcRect l="-18426" r="-18426"/>
          <a:stretch>
            <a:fillRect/>
          </a:stretch>
        </p:blip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n-US" smtClean="0">
                <a:ea typeface="Cambria" pitchFamily="33" charset="0"/>
              </a:rPr>
              <a:t>Simplification and standardization</a:t>
            </a:r>
            <a:endParaRPr lang="en-US"/>
          </a:p>
        </p:txBody>
      </p:sp>
      <p:pic>
        <p:nvPicPr>
          <p:cNvPr id="86019" name="Picture 5" descr="j0284915.jpg"/>
          <p:cNvPicPr>
            <a:picLocks noChangeAspect="1"/>
          </p:cNvPicPr>
          <p:nvPr/>
        </p:nvPicPr>
        <p:blipFill>
          <a:blip r:embed="rId2"/>
          <a:srcRect/>
          <a:stretch>
            <a:fillRect/>
          </a:stretch>
        </p:blipFill>
        <p:spPr bwMode="auto">
          <a:xfrm>
            <a:off x="457200" y="1417638"/>
            <a:ext cx="8229600" cy="536575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Appendix D - Saint John Issues Hierarchy - final_anonymized.bmp"/>
          <p:cNvPicPr>
            <a:picLocks noGrp="1" noChangeAspect="1"/>
          </p:cNvPicPr>
          <p:nvPr>
            <p:ph idx="1"/>
          </p:nvPr>
        </p:nvPicPr>
        <p:blipFill>
          <a:blip r:embed="rId3"/>
          <a:srcRect l="-7799" r="-7799"/>
          <a:stretch>
            <a:fillRect/>
          </a:stretch>
        </p:blipFill>
        <p:spPr>
          <a:xfrm>
            <a:off x="-697225" y="461688"/>
            <a:ext cx="10633574" cy="5848056"/>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4" descr="MPj04385260000[1]"/>
          <p:cNvPicPr>
            <a:picLocks noChangeAspect="1" noChangeArrowheads="1"/>
          </p:cNvPicPr>
          <p:nvPr/>
        </p:nvPicPr>
        <p:blipFill>
          <a:blip r:embed="rId3"/>
          <a:srcRect/>
          <a:stretch>
            <a:fillRect/>
          </a:stretch>
        </p:blipFill>
        <p:spPr bwMode="auto">
          <a:xfrm>
            <a:off x="6869954" y="5339385"/>
            <a:ext cx="2274046" cy="1518615"/>
          </a:xfrm>
          <a:prstGeom prst="rect">
            <a:avLst/>
          </a:prstGeom>
          <a:noFill/>
          <a:ln w="9525">
            <a:noFill/>
            <a:miter lim="800000"/>
            <a:headEnd/>
            <a:tailEnd/>
          </a:ln>
        </p:spPr>
      </p:pic>
      <p:sp>
        <p:nvSpPr>
          <p:cNvPr id="6" name="Title 5"/>
          <p:cNvSpPr>
            <a:spLocks noGrp="1"/>
          </p:cNvSpPr>
          <p:nvPr>
            <p:ph type="title"/>
          </p:nvPr>
        </p:nvSpPr>
        <p:spPr/>
        <p:txBody>
          <a:bodyPr>
            <a:normAutofit/>
          </a:bodyPr>
          <a:lstStyle/>
          <a:p>
            <a:r>
              <a:rPr lang="en-US" dirty="0" smtClean="0"/>
              <a:t>Resources available for download:</a:t>
            </a:r>
            <a:endParaRPr lang="en-US" dirty="0"/>
          </a:p>
        </p:txBody>
      </p:sp>
      <p:sp>
        <p:nvSpPr>
          <p:cNvPr id="47107" name="Content Placeholder 9"/>
          <p:cNvSpPr>
            <a:spLocks noGrp="1"/>
          </p:cNvSpPr>
          <p:nvPr>
            <p:ph idx="1"/>
          </p:nvPr>
        </p:nvSpPr>
        <p:spPr/>
        <p:txBody>
          <a:bodyPr>
            <a:normAutofit/>
          </a:bodyPr>
          <a:lstStyle/>
          <a:p>
            <a:pPr algn="ctr">
              <a:buNone/>
            </a:pPr>
            <a:r>
              <a:rPr lang="en-US" dirty="0" smtClean="0">
                <a:hlinkClick r:id="rId4"/>
              </a:rPr>
              <a:t>http://www.capca.ca/current-issues/patient-safety/research</a:t>
            </a:r>
            <a:endParaRPr lang="en-US" dirty="0" smtClean="0"/>
          </a:p>
          <a:p>
            <a:pPr marL="514350" indent="-514350">
              <a:buFont typeface="+mj-lt"/>
              <a:buAutoNum type="arabicPeriod"/>
            </a:pPr>
            <a:r>
              <a:rPr lang="en-US" dirty="0" smtClean="0"/>
              <a:t>Final report and recommendations</a:t>
            </a:r>
          </a:p>
          <a:p>
            <a:pPr marL="514350" indent="-514350">
              <a:buFont typeface="+mj-lt"/>
              <a:buAutoNum type="arabicPeriod"/>
            </a:pPr>
            <a:r>
              <a:rPr lang="en-US" dirty="0" smtClean="0"/>
              <a:t>Preprinted order guidelines</a:t>
            </a:r>
          </a:p>
          <a:p>
            <a:pPr marL="514350" indent="-514350">
              <a:buFont typeface="+mj-lt"/>
              <a:buAutoNum type="arabicPeriod"/>
            </a:pPr>
            <a:r>
              <a:rPr lang="en-US" dirty="0" smtClean="0"/>
              <a:t>Preprinted order templates (Word and </a:t>
            </a:r>
            <a:r>
              <a:rPr lang="en-US" dirty="0" err="1" smtClean="0"/>
              <a:t>InDesign</a:t>
            </a:r>
            <a:r>
              <a:rPr lang="en-US" dirty="0" smtClean="0"/>
              <a:t>)</a:t>
            </a:r>
          </a:p>
          <a:p>
            <a:pPr marL="514350" indent="-514350">
              <a:buFont typeface="+mj-lt"/>
              <a:buAutoNum type="arabicPeriod"/>
            </a:pPr>
            <a:r>
              <a:rPr lang="en-US" dirty="0" smtClean="0"/>
              <a:t>New elastomeric educational materials from Baxter</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4" descr="MPj04388110000[1]"/>
          <p:cNvPicPr>
            <a:picLocks noGrp="1" noChangeAspect="1" noChangeArrowheads="1"/>
          </p:cNvPicPr>
          <p:nvPr>
            <p:ph idx="1"/>
          </p:nvPr>
        </p:nvPicPr>
        <p:blipFill>
          <a:blip r:embed="rId3"/>
          <a:srcRect l="-10610" r="-10610"/>
          <a:stretch>
            <a:fillRect/>
          </a:stretch>
        </p:blipFill>
        <p:spPr bwMode="auto">
          <a:xfrm>
            <a:off x="-1135774" y="1"/>
            <a:ext cx="1246996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434" name="Picture 4"/>
          <p:cNvPicPr>
            <a:picLocks noChangeAspect="1"/>
          </p:cNvPicPr>
          <p:nvPr/>
        </p:nvPicPr>
        <p:blipFill>
          <a:blip r:embed="rId3"/>
          <a:srcRect/>
          <a:stretch>
            <a:fillRect/>
          </a:stretch>
        </p:blipFill>
        <p:spPr bwMode="auto">
          <a:xfrm>
            <a:off x="4270534" y="0"/>
            <a:ext cx="4873466" cy="6863715"/>
          </a:xfrm>
          <a:prstGeom prst="rect">
            <a:avLst/>
          </a:prstGeom>
          <a:noFill/>
          <a:ln w="9525">
            <a:noFill/>
            <a:miter lim="800000"/>
            <a:headEnd/>
            <a:tailEnd/>
          </a:ln>
        </p:spPr>
      </p:pic>
      <p:sp>
        <p:nvSpPr>
          <p:cNvPr id="3" name="Content Placeholder 2"/>
          <p:cNvSpPr>
            <a:spLocks noGrp="1"/>
          </p:cNvSpPr>
          <p:nvPr>
            <p:ph idx="1"/>
          </p:nvPr>
        </p:nvSpPr>
        <p:spPr>
          <a:xfrm>
            <a:off x="420659" y="427038"/>
            <a:ext cx="3584424" cy="5740400"/>
          </a:xfrm>
        </p:spPr>
        <p:txBody>
          <a:bodyPr/>
          <a:lstStyle/>
          <a:p>
            <a:pPr marL="0" indent="0" algn="ctr">
              <a:spcAft>
                <a:spcPts val="600"/>
              </a:spcAft>
              <a:buNone/>
              <a:defRPr/>
            </a:pPr>
            <a:endParaRPr lang="en-US" sz="3100" b="1" dirty="0" smtClean="0">
              <a:solidFill>
                <a:schemeClr val="accent2"/>
              </a:solidFill>
              <a:latin typeface="Garamond"/>
              <a:ea typeface="Helvetica Neue Light" pitchFamily="36" charset="0"/>
              <a:cs typeface="Garamond"/>
            </a:endParaRPr>
          </a:p>
          <a:p>
            <a:pPr marL="0" indent="0" algn="ctr">
              <a:spcAft>
                <a:spcPts val="600"/>
              </a:spcAft>
              <a:buNone/>
              <a:defRPr/>
            </a:pPr>
            <a:r>
              <a:rPr lang="en-US" sz="3100" b="1" dirty="0" smtClean="0">
                <a:solidFill>
                  <a:schemeClr val="tx1">
                    <a:lumMod val="75000"/>
                    <a:lumOff val="25000"/>
                  </a:schemeClr>
                </a:solidFill>
                <a:latin typeface="Garamond"/>
                <a:ea typeface="Helvetica Neue Light" pitchFamily="36" charset="0"/>
                <a:cs typeface="Garamond"/>
              </a:rPr>
              <a:t>We cannot change the human condition,</a:t>
            </a:r>
          </a:p>
          <a:p>
            <a:pPr marL="0" indent="0" algn="ctr">
              <a:spcAft>
                <a:spcPts val="600"/>
              </a:spcAft>
              <a:buNone/>
              <a:defRPr/>
            </a:pPr>
            <a:endParaRPr lang="en-US" sz="3100" b="1" dirty="0" smtClean="0">
              <a:solidFill>
                <a:schemeClr val="tx1">
                  <a:lumMod val="75000"/>
                  <a:lumOff val="25000"/>
                </a:schemeClr>
              </a:solidFill>
              <a:latin typeface="Garamond"/>
              <a:ea typeface="Helvetica Neue Light" pitchFamily="36" charset="0"/>
              <a:cs typeface="Garamond"/>
            </a:endParaRPr>
          </a:p>
          <a:p>
            <a:pPr marL="0" indent="0" algn="ctr">
              <a:spcAft>
                <a:spcPts val="600"/>
              </a:spcAft>
              <a:buNone/>
              <a:defRPr/>
            </a:pPr>
            <a:r>
              <a:rPr lang="en-US" sz="3100" b="1" dirty="0" smtClean="0">
                <a:solidFill>
                  <a:schemeClr val="tx1">
                    <a:lumMod val="75000"/>
                    <a:lumOff val="25000"/>
                  </a:schemeClr>
                </a:solidFill>
                <a:latin typeface="Garamond"/>
                <a:cs typeface="Garamond"/>
                <a:sym typeface="Helvetica Neue Light" pitchFamily="36" charset="0"/>
              </a:rPr>
              <a:t>but we can change the conditions under which humans work</a:t>
            </a:r>
            <a:endParaRPr lang="en-US" sz="3100" b="1" dirty="0" smtClean="0">
              <a:ln w="10541" cmpd="sng">
                <a:solidFill>
                  <a:schemeClr val="accent1">
                    <a:shade val="88000"/>
                    <a:satMod val="110000"/>
                  </a:schemeClr>
                </a:solidFill>
                <a:prstDash val="solid"/>
              </a:ln>
              <a:solidFill>
                <a:schemeClr val="tx1">
                  <a:lumMod val="75000"/>
                  <a:lumOff val="25000"/>
                </a:schemeClr>
              </a:solidFill>
              <a:latin typeface="Garamond"/>
              <a:cs typeface="Garamond"/>
              <a:sym typeface="Helvetica Neue Light" pitchFamily="36" charset="0"/>
            </a:endParaRPr>
          </a:p>
          <a:p>
            <a:pPr marL="342852" indent="-342852" algn="ctr">
              <a:spcAft>
                <a:spcPts val="600"/>
              </a:spcAft>
              <a:defRPr/>
            </a:pPr>
            <a:endParaRPr lang="en-US" dirty="0"/>
          </a:p>
        </p:txBody>
      </p:sp>
      <p:sp>
        <p:nvSpPr>
          <p:cNvPr id="4" name="Rectangle 1"/>
          <p:cNvSpPr txBox="1">
            <a:spLocks noChangeArrowheads="1"/>
          </p:cNvSpPr>
          <p:nvPr/>
        </p:nvSpPr>
        <p:spPr bwMode="auto">
          <a:xfrm>
            <a:off x="-974408" y="4341972"/>
            <a:ext cx="12230100" cy="1397318"/>
          </a:xfrm>
          <a:prstGeom prst="rect">
            <a:avLst/>
          </a:prstGeom>
          <a:noFill/>
          <a:ln w="12700">
            <a:noFill/>
            <a:miter lim="800000"/>
            <a:headEnd/>
            <a:tailEnd/>
          </a:ln>
          <a:effectLst/>
        </p:spPr>
        <p:txBody>
          <a:bodyPr lIns="50800" tIns="50800" rIns="50800" bIns="50800" anchor="b">
            <a:prstTxWarp prst="textNoShape">
              <a:avLst/>
            </a:prstTxWarp>
          </a:bodyPr>
          <a:lstStyle/>
          <a:p>
            <a:pPr defTabSz="914283" eaLnBrk="0" hangingPunct="0">
              <a:tabLst>
                <a:tab pos="355554" algn="l"/>
                <a:tab pos="711109" algn="l"/>
                <a:tab pos="1066663" algn="l"/>
                <a:tab pos="1422216" algn="l"/>
                <a:tab pos="1777766" algn="l"/>
                <a:tab pos="2133326" algn="l"/>
                <a:tab pos="2488878" algn="l"/>
                <a:tab pos="2844433" algn="l"/>
                <a:tab pos="3199984" algn="l"/>
                <a:tab pos="3555536" algn="l"/>
                <a:tab pos="3911093" algn="l"/>
                <a:tab pos="4266644" algn="l"/>
                <a:tab pos="355554" algn="l"/>
                <a:tab pos="711109" algn="l"/>
                <a:tab pos="1066663" algn="l"/>
                <a:tab pos="1422216" algn="l"/>
                <a:tab pos="1777766" algn="l"/>
                <a:tab pos="2133326" algn="l"/>
                <a:tab pos="2488878" algn="l"/>
                <a:tab pos="2844433" algn="l"/>
                <a:tab pos="3199984" algn="l"/>
                <a:tab pos="3555536" algn="l"/>
                <a:tab pos="3911093" algn="l"/>
                <a:tab pos="4266644" algn="l"/>
              </a:tabLst>
              <a:defRPr/>
            </a:pPr>
            <a:endParaRPr lang="en-US" sz="3600" kern="0" dirty="0">
              <a:latin typeface="+mj-lt"/>
              <a:ea typeface="+mj-ea"/>
              <a:cs typeface="+mj-cs"/>
              <a:sym typeface="Helvetica Neue Light" pitchFamily="36" charset="0"/>
            </a:endParaRPr>
          </a:p>
        </p:txBody>
      </p:sp>
      <p:sp>
        <p:nvSpPr>
          <p:cNvPr id="19461" name="TextBox 5"/>
          <p:cNvSpPr txBox="1">
            <a:spLocks noChangeArrowheads="1"/>
          </p:cNvSpPr>
          <p:nvPr/>
        </p:nvSpPr>
        <p:spPr bwMode="auto">
          <a:xfrm>
            <a:off x="2708910" y="6432233"/>
            <a:ext cx="1573054" cy="368618"/>
          </a:xfrm>
          <a:prstGeom prst="rect">
            <a:avLst/>
          </a:prstGeom>
          <a:noFill/>
          <a:ln w="9525">
            <a:noFill/>
            <a:miter lim="800000"/>
            <a:headEnd/>
            <a:tailEnd/>
          </a:ln>
        </p:spPr>
        <p:txBody>
          <a:bodyPr wrap="none" lIns="91436" tIns="45716" rIns="91436" bIns="45716">
            <a:prstTxWarp prst="textNoShape">
              <a:avLst/>
            </a:prstTxWarp>
            <a:spAutoFit/>
          </a:bodyPr>
          <a:lstStyle/>
          <a:p>
            <a:pPr eaLnBrk="0" hangingPunct="0"/>
            <a:r>
              <a:rPr lang="en-US" b="1" dirty="0">
                <a:solidFill>
                  <a:srgbClr val="000000"/>
                </a:solidFill>
                <a:latin typeface="Garamond" pitchFamily="29" charset="0"/>
                <a:ea typeface="Garamond" pitchFamily="29" charset="0"/>
                <a:cs typeface="Garamond" pitchFamily="29" charset="0"/>
                <a:sym typeface="Helvetica Neue Light" pitchFamily="29" charset="0"/>
              </a:rPr>
              <a:t>James Reason</a:t>
            </a:r>
            <a:endParaRPr lang="en-US" dirty="0">
              <a:solidFill>
                <a:srgbClr val="000000"/>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0"/>
            <a:ext cx="9466277" cy="68580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5"/>
          <p:cNvSpPr>
            <a:spLocks/>
          </p:cNvSpPr>
          <p:nvPr/>
        </p:nvSpPr>
        <p:spPr bwMode="auto">
          <a:xfrm>
            <a:off x="0" y="0"/>
            <a:ext cx="9144000" cy="6858000"/>
          </a:xfrm>
          <a:prstGeom prst="rect">
            <a:avLst/>
          </a:prstGeom>
          <a:solidFill>
            <a:schemeClr val="bg1"/>
          </a:solidFill>
          <a:ln w="25400">
            <a:noFill/>
            <a:miter lim="800000"/>
            <a:headEnd/>
            <a:tailEnd/>
          </a:ln>
        </p:spPr>
        <p:txBody>
          <a:bodyPr wrap="none" lIns="82292" tIns="41148" rIns="82292" bIns="41148" anchor="ctr">
            <a:prstTxWarp prst="textNoShape">
              <a:avLst/>
            </a:prstTxWarp>
          </a:bodyPr>
          <a:lstStyle/>
          <a:p>
            <a:pPr eaLnBrk="0" hangingPunct="0"/>
            <a:endParaRPr lang="en-US"/>
          </a:p>
        </p:txBody>
      </p:sp>
      <p:sp>
        <p:nvSpPr>
          <p:cNvPr id="48131" name="Rectangle 1"/>
          <p:cNvSpPr>
            <a:spLocks noGrp="1" noChangeArrowheads="1"/>
          </p:cNvSpPr>
          <p:nvPr>
            <p:ph type="title"/>
          </p:nvPr>
        </p:nvSpPr>
        <p:spPr>
          <a:xfrm>
            <a:off x="834390" y="240030"/>
            <a:ext cx="7418070" cy="1657350"/>
          </a:xfrm>
        </p:spPr>
        <p:txBody>
          <a:bodyPr rIns="34290"/>
          <a:lstStyle/>
          <a:p>
            <a:pPr eaLnBrk="1" hangingPunct="1"/>
            <a:endParaRPr lang="en-US" smtClean="0">
              <a:latin typeface="Helvetica Neue" pitchFamily="33" charset="0"/>
              <a:ea typeface="ＭＳ Ｐゴシック" pitchFamily="33" charset="-128"/>
              <a:cs typeface="ＭＳ Ｐゴシック" pitchFamily="33" charset="-128"/>
            </a:endParaRPr>
          </a:p>
        </p:txBody>
      </p:sp>
      <p:sp>
        <p:nvSpPr>
          <p:cNvPr id="48132" name="Rectangle 2"/>
          <p:cNvSpPr>
            <a:spLocks noGrp="1" noChangeArrowheads="1"/>
          </p:cNvSpPr>
          <p:nvPr>
            <p:ph idx="1"/>
          </p:nvPr>
        </p:nvSpPr>
        <p:spPr/>
        <p:txBody>
          <a:bodyPr rIns="34290" anchor="ctr"/>
          <a:lstStyle/>
          <a:p>
            <a:pPr marL="625793" indent="-397193"/>
            <a:endParaRPr lang="en-US" dirty="0" smtClean="0">
              <a:latin typeface="Helvetica Neue" pitchFamily="33" charset="0"/>
              <a:ea typeface="ＭＳ Ｐゴシック" pitchFamily="33" charset="-128"/>
              <a:cs typeface="ＭＳ Ｐゴシック" pitchFamily="33" charset="-128"/>
            </a:endParaRPr>
          </a:p>
        </p:txBody>
      </p:sp>
      <p:pic>
        <p:nvPicPr>
          <p:cNvPr id="48133" name="Picture 3"/>
          <p:cNvPicPr>
            <a:picLocks noChangeAspect="1" noChangeArrowheads="1"/>
          </p:cNvPicPr>
          <p:nvPr/>
        </p:nvPicPr>
        <p:blipFill>
          <a:blip r:embed="rId3"/>
          <a:srcRect/>
          <a:stretch>
            <a:fillRect/>
          </a:stretch>
        </p:blipFill>
        <p:spPr bwMode="auto">
          <a:xfrm>
            <a:off x="388620" y="684372"/>
            <a:ext cx="7840980" cy="586359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5"/>
          <p:cNvSpPr>
            <a:spLocks/>
          </p:cNvSpPr>
          <p:nvPr/>
        </p:nvSpPr>
        <p:spPr bwMode="auto">
          <a:xfrm>
            <a:off x="0" y="0"/>
            <a:ext cx="9144000" cy="6858000"/>
          </a:xfrm>
          <a:prstGeom prst="rect">
            <a:avLst/>
          </a:prstGeom>
          <a:solidFill>
            <a:schemeClr val="bg1"/>
          </a:solidFill>
          <a:ln w="25400">
            <a:noFill/>
            <a:miter lim="800000"/>
            <a:headEnd/>
            <a:tailEnd/>
          </a:ln>
        </p:spPr>
        <p:txBody>
          <a:bodyPr wrap="none" lIns="82292" tIns="41148" rIns="82292" bIns="41148" anchor="ctr">
            <a:prstTxWarp prst="textNoShape">
              <a:avLst/>
            </a:prstTxWarp>
          </a:bodyPr>
          <a:lstStyle/>
          <a:p>
            <a:pPr eaLnBrk="0" hangingPunct="0"/>
            <a:endParaRPr lang="en-US"/>
          </a:p>
        </p:txBody>
      </p:sp>
      <p:sp>
        <p:nvSpPr>
          <p:cNvPr id="50179" name="Rectangle 1"/>
          <p:cNvSpPr>
            <a:spLocks noGrp="1" noChangeArrowheads="1"/>
          </p:cNvSpPr>
          <p:nvPr>
            <p:ph type="title"/>
          </p:nvPr>
        </p:nvSpPr>
        <p:spPr/>
        <p:txBody>
          <a:bodyPr rIns="34290"/>
          <a:lstStyle/>
          <a:p>
            <a:pPr eaLnBrk="1" hangingPunct="1"/>
            <a:endParaRPr lang="en-US" smtClean="0">
              <a:latin typeface="Helvetica Neue" pitchFamily="33" charset="0"/>
              <a:ea typeface="ＭＳ Ｐゴシック" pitchFamily="33" charset="-128"/>
              <a:cs typeface="ＭＳ Ｐゴシック" pitchFamily="33" charset="-128"/>
            </a:endParaRPr>
          </a:p>
        </p:txBody>
      </p:sp>
      <p:sp>
        <p:nvSpPr>
          <p:cNvPr id="50180" name="Rectangle 2"/>
          <p:cNvSpPr>
            <a:spLocks noGrp="1" noChangeArrowheads="1"/>
          </p:cNvSpPr>
          <p:nvPr>
            <p:ph idx="1"/>
          </p:nvPr>
        </p:nvSpPr>
        <p:spPr/>
        <p:txBody>
          <a:bodyPr rIns="34290" anchor="ctr"/>
          <a:lstStyle/>
          <a:p>
            <a:pPr marL="625793" indent="-397193"/>
            <a:endParaRPr lang="en-US" dirty="0" smtClean="0">
              <a:latin typeface="Helvetica Neue" pitchFamily="33" charset="0"/>
              <a:ea typeface="ＭＳ Ｐゴシック" pitchFamily="33" charset="-128"/>
              <a:cs typeface="ＭＳ Ｐゴシック" pitchFamily="33" charset="-128"/>
            </a:endParaRPr>
          </a:p>
        </p:txBody>
      </p:sp>
      <p:pic>
        <p:nvPicPr>
          <p:cNvPr id="50181" name="Picture 3"/>
          <p:cNvPicPr>
            <a:picLocks noChangeAspect="1" noChangeArrowheads="1"/>
          </p:cNvPicPr>
          <p:nvPr/>
        </p:nvPicPr>
        <p:blipFill>
          <a:blip r:embed="rId3"/>
          <a:srcRect/>
          <a:stretch>
            <a:fillRect/>
          </a:stretch>
        </p:blipFill>
        <p:spPr bwMode="auto">
          <a:xfrm>
            <a:off x="-91440" y="-72866"/>
            <a:ext cx="9304020" cy="699944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5"/>
          <p:cNvSpPr>
            <a:spLocks/>
          </p:cNvSpPr>
          <p:nvPr/>
        </p:nvSpPr>
        <p:spPr bwMode="auto">
          <a:xfrm>
            <a:off x="0" y="0"/>
            <a:ext cx="9144000" cy="6858000"/>
          </a:xfrm>
          <a:prstGeom prst="rect">
            <a:avLst/>
          </a:prstGeom>
          <a:solidFill>
            <a:schemeClr val="bg1"/>
          </a:solidFill>
          <a:ln w="25400">
            <a:noFill/>
            <a:miter lim="800000"/>
            <a:headEnd/>
            <a:tailEnd/>
          </a:ln>
        </p:spPr>
        <p:txBody>
          <a:bodyPr wrap="none" lIns="82292" tIns="41148" rIns="82292" bIns="41148" anchor="ctr">
            <a:prstTxWarp prst="textNoShape">
              <a:avLst/>
            </a:prstTxWarp>
          </a:bodyPr>
          <a:lstStyle/>
          <a:p>
            <a:pPr eaLnBrk="0" hangingPunct="0"/>
            <a:endParaRPr lang="en-US"/>
          </a:p>
        </p:txBody>
      </p:sp>
      <p:sp>
        <p:nvSpPr>
          <p:cNvPr id="52227" name="Rectangle 1"/>
          <p:cNvSpPr>
            <a:spLocks noGrp="1" noChangeArrowheads="1"/>
          </p:cNvSpPr>
          <p:nvPr>
            <p:ph type="title"/>
          </p:nvPr>
        </p:nvSpPr>
        <p:spPr/>
        <p:txBody>
          <a:bodyPr rIns="34290"/>
          <a:lstStyle/>
          <a:p>
            <a:pPr eaLnBrk="1" hangingPunct="1"/>
            <a:endParaRPr lang="en-US" smtClean="0">
              <a:latin typeface="Helvetica Neue" pitchFamily="33" charset="0"/>
              <a:ea typeface="ＭＳ Ｐゴシック" pitchFamily="33" charset="-128"/>
              <a:cs typeface="ＭＳ Ｐゴシック" pitchFamily="33" charset="-128"/>
            </a:endParaRPr>
          </a:p>
        </p:txBody>
      </p:sp>
      <p:sp>
        <p:nvSpPr>
          <p:cNvPr id="52228" name="Rectangle 2"/>
          <p:cNvSpPr>
            <a:spLocks noGrp="1" noChangeArrowheads="1"/>
          </p:cNvSpPr>
          <p:nvPr>
            <p:ph idx="1"/>
          </p:nvPr>
        </p:nvSpPr>
        <p:spPr/>
        <p:txBody>
          <a:bodyPr rIns="34290" anchor="ctr"/>
          <a:lstStyle/>
          <a:p>
            <a:pPr marL="625793" indent="-397193"/>
            <a:endParaRPr lang="en-US" dirty="0" smtClean="0">
              <a:latin typeface="Helvetica Neue" pitchFamily="33" charset="0"/>
              <a:ea typeface="ＭＳ Ｐゴシック" pitchFamily="33" charset="-128"/>
              <a:cs typeface="ＭＳ Ｐゴシック" pitchFamily="33" charset="-128"/>
            </a:endParaRPr>
          </a:p>
        </p:txBody>
      </p:sp>
      <p:pic>
        <p:nvPicPr>
          <p:cNvPr id="52229" name="Picture 3"/>
          <p:cNvPicPr>
            <a:picLocks noChangeAspect="1" noChangeArrowheads="1"/>
          </p:cNvPicPr>
          <p:nvPr/>
        </p:nvPicPr>
        <p:blipFill>
          <a:blip r:embed="rId3"/>
          <a:srcRect/>
          <a:stretch>
            <a:fillRect/>
          </a:stretch>
        </p:blipFill>
        <p:spPr bwMode="auto">
          <a:xfrm>
            <a:off x="2526030" y="342900"/>
            <a:ext cx="4097655" cy="617791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5"/>
          <p:cNvSpPr>
            <a:spLocks/>
          </p:cNvSpPr>
          <p:nvPr/>
        </p:nvSpPr>
        <p:spPr bwMode="auto">
          <a:xfrm>
            <a:off x="0" y="0"/>
            <a:ext cx="9144000" cy="6858000"/>
          </a:xfrm>
          <a:prstGeom prst="rect">
            <a:avLst/>
          </a:prstGeom>
          <a:solidFill>
            <a:schemeClr val="bg1"/>
          </a:solidFill>
          <a:ln w="25400">
            <a:noFill/>
            <a:miter lim="800000"/>
            <a:headEnd/>
            <a:tailEnd/>
          </a:ln>
        </p:spPr>
        <p:txBody>
          <a:bodyPr wrap="none" lIns="82292" tIns="41148" rIns="82292" bIns="41148" anchor="ctr">
            <a:prstTxWarp prst="textNoShape">
              <a:avLst/>
            </a:prstTxWarp>
          </a:bodyPr>
          <a:lstStyle/>
          <a:p>
            <a:pPr eaLnBrk="0" hangingPunct="0"/>
            <a:endParaRPr lang="en-US"/>
          </a:p>
        </p:txBody>
      </p:sp>
      <p:sp>
        <p:nvSpPr>
          <p:cNvPr id="54275" name="Rectangle 1"/>
          <p:cNvSpPr>
            <a:spLocks noGrp="1" noChangeArrowheads="1"/>
          </p:cNvSpPr>
          <p:nvPr>
            <p:ph type="title"/>
          </p:nvPr>
        </p:nvSpPr>
        <p:spPr/>
        <p:txBody>
          <a:bodyPr rIns="34290"/>
          <a:lstStyle/>
          <a:p>
            <a:pPr eaLnBrk="1" hangingPunct="1"/>
            <a:endParaRPr lang="en-US" smtClean="0">
              <a:latin typeface="Helvetica Neue" pitchFamily="33" charset="0"/>
              <a:ea typeface="ＭＳ Ｐゴシック" pitchFamily="33" charset="-128"/>
              <a:cs typeface="ＭＳ Ｐゴシック" pitchFamily="33" charset="-128"/>
            </a:endParaRPr>
          </a:p>
        </p:txBody>
      </p:sp>
      <p:sp>
        <p:nvSpPr>
          <p:cNvPr id="54276" name="Rectangle 2"/>
          <p:cNvSpPr>
            <a:spLocks noGrp="1" noChangeArrowheads="1"/>
          </p:cNvSpPr>
          <p:nvPr>
            <p:ph idx="1"/>
          </p:nvPr>
        </p:nvSpPr>
        <p:spPr/>
        <p:txBody>
          <a:bodyPr rIns="34290" anchor="ctr"/>
          <a:lstStyle/>
          <a:p>
            <a:pPr marL="625793" indent="-397193"/>
            <a:endParaRPr lang="en-US" dirty="0" smtClean="0">
              <a:latin typeface="Helvetica Neue" pitchFamily="33" charset="0"/>
              <a:ea typeface="ＭＳ Ｐゴシック" pitchFamily="33" charset="-128"/>
              <a:cs typeface="ＭＳ Ｐゴシック" pitchFamily="33" charset="-128"/>
            </a:endParaRPr>
          </a:p>
        </p:txBody>
      </p:sp>
      <p:pic>
        <p:nvPicPr>
          <p:cNvPr id="54277" name="Picture 3"/>
          <p:cNvPicPr>
            <a:picLocks noChangeAspect="1" noChangeArrowheads="1"/>
          </p:cNvPicPr>
          <p:nvPr/>
        </p:nvPicPr>
        <p:blipFill>
          <a:blip r:embed="rId3"/>
          <a:srcRect/>
          <a:stretch>
            <a:fillRect/>
          </a:stretch>
        </p:blipFill>
        <p:spPr bwMode="auto">
          <a:xfrm>
            <a:off x="-22860" y="365760"/>
            <a:ext cx="9195435" cy="613219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7"/>
          <p:cNvSpPr>
            <a:spLocks noGrp="1" noChangeArrowheads="1"/>
          </p:cNvSpPr>
          <p:nvPr>
            <p:ph type="title"/>
          </p:nvPr>
        </p:nvSpPr>
        <p:spPr/>
        <p:txBody>
          <a:bodyPr/>
          <a:lstStyle/>
          <a:p>
            <a:pPr eaLnBrk="1" hangingPunct="1"/>
            <a:r>
              <a:rPr lang="en-US" smtClean="0">
                <a:latin typeface="Helvetica Neue" pitchFamily="33" charset="0"/>
                <a:ea typeface="ＭＳ Ｐゴシック" pitchFamily="33" charset="-128"/>
                <a:cs typeface="ＭＳ Ｐゴシック" pitchFamily="33" charset="-128"/>
              </a:rPr>
              <a:t>CTV Video</a:t>
            </a:r>
          </a:p>
        </p:txBody>
      </p:sp>
      <p:pic>
        <p:nvPicPr>
          <p:cNvPr id="56323" name="Picture 3" descr="/Users/cbanez/Desktop/HF101/1 Denise Melanson CTV Video.mpg">
            <a:hlinkClick r:id="" action="ppaction://media"/>
          </p:cNvPr>
          <p:cNvPicPr/>
          <p:nvPr>
            <a:videoFile r:link="rId1"/>
          </p:nvPr>
        </p:nvPicPr>
        <p:blipFill>
          <a:blip r:embed="rId4"/>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632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6323"/>
                                        </p:tgtEl>
                                      </p:cBhvr>
                                    </p:cmd>
                                  </p:childTnLst>
                                </p:cTn>
                              </p:par>
                            </p:childTnLst>
                          </p:cTn>
                        </p:par>
                      </p:childTnLst>
                    </p:cTn>
                  </p:par>
                </p:childTnLst>
              </p:cTn>
              <p:nextCondLst>
                <p:cond evt="onClick" delay="0">
                  <p:tgtEl>
                    <p:spTgt spid="56323"/>
                  </p:tgtEl>
                </p:cond>
              </p:nextCondLst>
            </p:seq>
            <p:video>
              <p:cMediaNode>
                <p:cTn id="7" fill="hold" display="0">
                  <p:stCondLst>
                    <p:cond delay="indefinite"/>
                  </p:stCondLst>
                  <p:endCondLst>
                    <p:cond evt="onNext" delay="0">
                      <p:tgtEl>
                        <p:sldTgt/>
                      </p:tgtEl>
                    </p:cond>
                    <p:cond evt="onPrev" delay="0">
                      <p:tgtEl>
                        <p:sldTgt/>
                      </p:tgtEl>
                    </p:cond>
                  </p:endCondLst>
                </p:cTn>
                <p:tgtEl>
                  <p:spTgt spid="56323"/>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HHFG_template">
  <a:themeElements>
    <a:clrScheme name="HHFG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HFG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9" charset="0"/>
            <a:ea typeface="ＭＳ Ｐゴシック" pitchFamily="-109" charset="-128"/>
            <a:cs typeface="ＭＳ Ｐゴシック" pitchFamily="-109" charset="-128"/>
          </a:defRPr>
        </a:defPPr>
      </a:lstStyle>
    </a:lnDef>
  </a:objectDefaults>
  <a:extraClrSchemeLst>
    <a:extraClrScheme>
      <a:clrScheme name="HHFG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HFG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HFG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HFG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HFG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HFG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HFG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HFG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HFG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HFG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HFG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HFG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2228</TotalTime>
  <Words>3707</Words>
  <Application>Microsoft Macintosh PowerPoint</Application>
  <PresentationFormat>On-screen Show (4:3)</PresentationFormat>
  <Paragraphs>384</Paragraphs>
  <Slides>45</Slides>
  <Notes>43</Notes>
  <HiddenSlides>0</HiddenSlides>
  <MMClips>2</MMClips>
  <ScaleCrop>false</ScaleCrop>
  <HeadingPairs>
    <vt:vector size="8" baseType="variant">
      <vt:variant>
        <vt:lpstr>Design Template</vt:lpstr>
      </vt:variant>
      <vt:variant>
        <vt:i4>2</vt:i4>
      </vt:variant>
      <vt:variant>
        <vt:lpstr>Links</vt:lpstr>
      </vt:variant>
      <vt:variant>
        <vt:i4>1</vt:i4>
      </vt:variant>
      <vt:variant>
        <vt:lpstr>Embedded OLE Servers</vt:lpstr>
      </vt:variant>
      <vt:variant>
        <vt:i4>1</vt:i4>
      </vt:variant>
      <vt:variant>
        <vt:lpstr>Slide Titles</vt:lpstr>
      </vt:variant>
      <vt:variant>
        <vt:i4>45</vt:i4>
      </vt:variant>
    </vt:vector>
  </HeadingPairs>
  <TitlesOfParts>
    <vt:vector size="49" baseType="lpstr">
      <vt:lpstr>Office Theme</vt:lpstr>
      <vt:lpstr>HHFG_template</vt:lpstr>
      <vt:lpstr>???</vt:lpstr>
      <vt:lpstr>Document</vt:lpstr>
      <vt:lpstr>Improving the Safety of Ambulatory IV Chemotherapy in Canada</vt:lpstr>
      <vt:lpstr>Disclosure</vt:lpstr>
      <vt:lpstr>Slide 3</vt:lpstr>
      <vt:lpstr>Slide 4</vt:lpstr>
      <vt:lpstr>Slide 5</vt:lpstr>
      <vt:lpstr>Slide 6</vt:lpstr>
      <vt:lpstr>Slide 7</vt:lpstr>
      <vt:lpstr>Slide 8</vt:lpstr>
      <vt:lpstr>CTV Video</vt:lpstr>
      <vt:lpstr>Slide 10</vt:lpstr>
      <vt:lpstr>Medication Order</vt:lpstr>
      <vt:lpstr>Drug Label</vt:lpstr>
      <vt:lpstr>Calculation</vt:lpstr>
      <vt:lpstr>Who is to blame?</vt:lpstr>
      <vt:lpstr>Gorilla Video</vt:lpstr>
      <vt:lpstr>Attentional Blindness</vt:lpstr>
      <vt:lpstr>Slide 17</vt:lpstr>
      <vt:lpstr>Research Grant</vt:lpstr>
      <vt:lpstr>Collaborators</vt:lpstr>
      <vt:lpstr>Co-Sponsors</vt:lpstr>
      <vt:lpstr>Study Objectives</vt:lpstr>
      <vt:lpstr>Phase 1: Survey</vt:lpstr>
      <vt:lpstr>Phase 2: Field Studies</vt:lpstr>
      <vt:lpstr>Phase 3: In depth analyses and scans</vt:lpstr>
      <vt:lpstr>Slide 25</vt:lpstr>
      <vt:lpstr>Safety Themes</vt:lpstr>
      <vt:lpstr>1. Elastomeric AIPs and Access Devices</vt:lpstr>
      <vt:lpstr>Slide 28</vt:lpstr>
      <vt:lpstr>Slide 29</vt:lpstr>
      <vt:lpstr>PIC OF BAXTER MATERIALS</vt:lpstr>
      <vt:lpstr>2. Orders and Labels</vt:lpstr>
      <vt:lpstr>Slide 32</vt:lpstr>
      <vt:lpstr>Slide 33</vt:lpstr>
      <vt:lpstr>CPOE mention</vt:lpstr>
      <vt:lpstr>3. Mixing and checking practices </vt:lpstr>
      <vt:lpstr>Slide 36</vt:lpstr>
      <vt:lpstr>Slide 37</vt:lpstr>
      <vt:lpstr>4. Additional issues</vt:lpstr>
      <vt:lpstr>Patient scheduling model</vt:lpstr>
      <vt:lpstr>Simplification and standardization</vt:lpstr>
      <vt:lpstr>Slide 41</vt:lpstr>
      <vt:lpstr>Resources available for download:</vt:lpstr>
      <vt:lpstr>Slide 43</vt:lpstr>
      <vt:lpstr>Slide 44</vt:lpstr>
      <vt:lpstr>Slide 45</vt:lpstr>
    </vt:vector>
  </TitlesOfParts>
  <Company>ehealth UHN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Rachel White</dc:creator>
  <cp:lastModifiedBy>Rachel White</cp:lastModifiedBy>
  <cp:revision>76</cp:revision>
  <cp:lastPrinted>2010-08-27T22:57:47Z</cp:lastPrinted>
  <dcterms:created xsi:type="dcterms:W3CDTF">2011-06-09T15:12:22Z</dcterms:created>
  <dcterms:modified xsi:type="dcterms:W3CDTF">2011-06-09T18:37:00Z</dcterms:modified>
</cp:coreProperties>
</file>