
<file path=[Content_Types].xml><?xml version="1.0" encoding="utf-8"?>
<Types xmlns="http://schemas.openxmlformats.org/package/2006/content-types">
  <Override PartName="/ppt/slideMasters/slideMaster2.xml" ContentType="application/vnd.openxmlformats-officedocument.presentationml.slideMaster+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262" r:id="rId3"/>
    <p:sldId id="257" r:id="rId4"/>
    <p:sldId id="258" r:id="rId5"/>
    <p:sldId id="259" r:id="rId6"/>
    <p:sldId id="260" r:id="rId7"/>
    <p:sldId id="261"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8" d="100"/>
          <a:sy n="88" d="100"/>
        </p:scale>
        <p:origin x="-106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85026" name="Rectangle 2"/>
          <p:cNvSpPr>
            <a:spLocks noGrp="1" noChangeArrowheads="1"/>
          </p:cNvSpPr>
          <p:nvPr>
            <p:ph type="subTitle" idx="1"/>
          </p:nvPr>
        </p:nvSpPr>
        <p:spPr>
          <a:xfrm>
            <a:off x="1447800" y="2971800"/>
            <a:ext cx="6400800" cy="685800"/>
          </a:xfrm>
        </p:spPr>
        <p:txBody>
          <a:bodyPr/>
          <a:lstStyle>
            <a:lvl1pPr marL="0" indent="0" algn="ctr">
              <a:buFontTx/>
              <a:buNone/>
              <a:defRPr sz="2000"/>
            </a:lvl1pPr>
          </a:lstStyle>
          <a:p>
            <a:r>
              <a:rPr lang="en-US"/>
              <a:t>Click to edit Master subtitle style</a:t>
            </a:r>
          </a:p>
        </p:txBody>
      </p:sp>
      <p:sp>
        <p:nvSpPr>
          <p:cNvPr id="385029" name="Text Box 5"/>
          <p:cNvSpPr txBox="1">
            <a:spLocks noChangeArrowheads="1"/>
          </p:cNvSpPr>
          <p:nvPr userDrawn="1"/>
        </p:nvSpPr>
        <p:spPr bwMode="auto">
          <a:xfrm>
            <a:off x="1066800" y="6324600"/>
            <a:ext cx="4267200" cy="366713"/>
          </a:xfrm>
          <a:prstGeom prst="rect">
            <a:avLst/>
          </a:prstGeom>
          <a:noFill/>
          <a:ln w="9525">
            <a:noFill/>
            <a:miter lim="800000"/>
            <a:headEnd/>
            <a:tailEnd/>
          </a:ln>
          <a:effectLst/>
        </p:spPr>
        <p:txBody>
          <a:bodyPr>
            <a:spAutoFit/>
          </a:bodyPr>
          <a:lstStyle/>
          <a:p>
            <a:pPr fontAlgn="base">
              <a:spcBef>
                <a:spcPct val="50000"/>
              </a:spcBef>
              <a:spcAft>
                <a:spcPct val="0"/>
              </a:spcAft>
            </a:pPr>
            <a:endParaRPr lang="en-US">
              <a:solidFill>
                <a:srgbClr val="000000"/>
              </a:solidFill>
            </a:endParaRPr>
          </a:p>
        </p:txBody>
      </p:sp>
      <p:sp>
        <p:nvSpPr>
          <p:cNvPr id="385030" name="Text Box 6"/>
          <p:cNvSpPr txBox="1">
            <a:spLocks noChangeArrowheads="1"/>
          </p:cNvSpPr>
          <p:nvPr userDrawn="1"/>
        </p:nvSpPr>
        <p:spPr bwMode="auto">
          <a:xfrm>
            <a:off x="990600" y="6461125"/>
            <a:ext cx="8153400" cy="400110"/>
          </a:xfrm>
          <a:prstGeom prst="rect">
            <a:avLst/>
          </a:prstGeom>
          <a:noFill/>
          <a:ln w="9525">
            <a:noFill/>
            <a:miter lim="800000"/>
            <a:headEnd/>
            <a:tailEnd/>
          </a:ln>
          <a:effectLst/>
        </p:spPr>
        <p:txBody>
          <a:bodyPr>
            <a:spAutoFit/>
          </a:bodyPr>
          <a:lstStyle/>
          <a:p>
            <a:pPr fontAlgn="base">
              <a:spcBef>
                <a:spcPct val="50000"/>
              </a:spcBef>
              <a:spcAft>
                <a:spcPct val="0"/>
              </a:spcAft>
            </a:pPr>
            <a:r>
              <a:rPr lang="en-US" sz="2000" i="1" dirty="0">
                <a:solidFill>
                  <a:srgbClr val="333399"/>
                </a:solidFill>
                <a:latin typeface="Courier New" pitchFamily="1" charset="0"/>
              </a:rPr>
              <a:t>                              </a:t>
            </a:r>
            <a:r>
              <a:rPr lang="en-US" sz="2000" dirty="0">
                <a:solidFill>
                  <a:srgbClr val="333399"/>
                </a:solidFill>
              </a:rPr>
              <a:t>         </a:t>
            </a:r>
            <a:r>
              <a:rPr lang="en-US" sz="1500" b="1" dirty="0">
                <a:solidFill>
                  <a:srgbClr val="333399"/>
                </a:solidFill>
              </a:rPr>
              <a:t>www.OncologyEducation.com</a:t>
            </a:r>
            <a:r>
              <a:rPr lang="en-US" i="1" dirty="0">
                <a:solidFill>
                  <a:srgbClr val="000000"/>
                </a:solidFill>
              </a:rPr>
              <a:t> </a:t>
            </a:r>
            <a:r>
              <a:rPr lang="en-US" dirty="0">
                <a:solidFill>
                  <a:srgbClr val="000000"/>
                </a:solidFill>
              </a:rPr>
              <a:t> </a:t>
            </a:r>
            <a:r>
              <a:rPr lang="en-US" sz="2000" dirty="0">
                <a:solidFill>
                  <a:srgbClr val="000000"/>
                </a:solidFill>
              </a:rPr>
              <a:t>           </a:t>
            </a:r>
            <a:endParaRPr lang="en-US" sz="2000" b="1" dirty="0">
              <a:solidFill>
                <a:srgbClr val="333399"/>
              </a:solidFill>
            </a:endParaRPr>
          </a:p>
        </p:txBody>
      </p:sp>
      <p:sp>
        <p:nvSpPr>
          <p:cNvPr id="385032" name="Rectangle 8"/>
          <p:cNvSpPr>
            <a:spLocks noChangeArrowheads="1"/>
          </p:cNvSpPr>
          <p:nvPr userDrawn="1"/>
        </p:nvSpPr>
        <p:spPr bwMode="auto">
          <a:xfrm>
            <a:off x="4448175" y="3246438"/>
            <a:ext cx="247650" cy="366712"/>
          </a:xfrm>
          <a:prstGeom prst="rect">
            <a:avLst/>
          </a:prstGeom>
          <a:noFill/>
          <a:ln w="9525">
            <a:noFill/>
            <a:miter lim="800000"/>
            <a:headEnd/>
            <a:tailEnd/>
          </a:ln>
          <a:effectLst/>
        </p:spPr>
        <p:txBody>
          <a:bodyPr wrap="none">
            <a:spAutoFit/>
          </a:bodyPr>
          <a:lstStyle/>
          <a:p>
            <a:pPr fontAlgn="base">
              <a:spcBef>
                <a:spcPct val="0"/>
              </a:spcBef>
              <a:spcAft>
                <a:spcPct val="0"/>
              </a:spcAft>
            </a:pPr>
            <a:r>
              <a:rPr lang="en-US">
                <a:solidFill>
                  <a:srgbClr val="000000"/>
                </a:solidFill>
              </a:rPr>
              <a:t> </a:t>
            </a:r>
          </a:p>
        </p:txBody>
      </p:sp>
      <p:pic>
        <p:nvPicPr>
          <p:cNvPr id="7" name="Picture 6" descr="oncologycomhighres.jpg"/>
          <p:cNvPicPr>
            <a:picLocks noChangeAspect="1"/>
          </p:cNvPicPr>
          <p:nvPr userDrawn="1"/>
        </p:nvPicPr>
        <p:blipFill>
          <a:blip r:embed="rId2" cstate="print"/>
          <a:stretch>
            <a:fillRect/>
          </a:stretch>
        </p:blipFill>
        <p:spPr>
          <a:xfrm>
            <a:off x="2771800" y="3983360"/>
            <a:ext cx="3168352" cy="1584176"/>
          </a:xfrm>
          <a:prstGeom prst="rect">
            <a:avLst/>
          </a:prstGeom>
        </p:spPr>
      </p:pic>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411760" y="274638"/>
            <a:ext cx="6275040" cy="1143000"/>
          </a:xfrm>
          <a:prstGeom prst="rect">
            <a:avLst/>
          </a:prstGeom>
        </p:spPr>
        <p:txBody>
          <a:body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72300" y="274638"/>
            <a:ext cx="2171700" cy="57753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362700" cy="57753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85026" name="Rectangle 2"/>
          <p:cNvSpPr>
            <a:spLocks noGrp="1" noChangeArrowheads="1"/>
          </p:cNvSpPr>
          <p:nvPr>
            <p:ph type="subTitle" idx="1"/>
          </p:nvPr>
        </p:nvSpPr>
        <p:spPr>
          <a:xfrm>
            <a:off x="1447800" y="2971800"/>
            <a:ext cx="6400800" cy="685800"/>
          </a:xfrm>
        </p:spPr>
        <p:txBody>
          <a:bodyPr/>
          <a:lstStyle>
            <a:lvl1pPr marL="0" indent="0" algn="ctr">
              <a:buFontTx/>
              <a:buNone/>
              <a:defRPr sz="2000"/>
            </a:lvl1pPr>
          </a:lstStyle>
          <a:p>
            <a:r>
              <a:rPr lang="en-US"/>
              <a:t>Click to edit Master subtitle style</a:t>
            </a:r>
          </a:p>
        </p:txBody>
      </p:sp>
      <p:sp>
        <p:nvSpPr>
          <p:cNvPr id="385029" name="Text Box 5"/>
          <p:cNvSpPr txBox="1">
            <a:spLocks noChangeArrowheads="1"/>
          </p:cNvSpPr>
          <p:nvPr userDrawn="1"/>
        </p:nvSpPr>
        <p:spPr bwMode="auto">
          <a:xfrm>
            <a:off x="1066800" y="6324600"/>
            <a:ext cx="4267200" cy="366713"/>
          </a:xfrm>
          <a:prstGeom prst="rect">
            <a:avLst/>
          </a:prstGeom>
          <a:noFill/>
          <a:ln w="9525">
            <a:noFill/>
            <a:miter lim="800000"/>
            <a:headEnd/>
            <a:tailEnd/>
          </a:ln>
          <a:effectLst/>
        </p:spPr>
        <p:txBody>
          <a:bodyPr>
            <a:spAutoFit/>
          </a:bodyPr>
          <a:lstStyle/>
          <a:p>
            <a:pPr fontAlgn="base">
              <a:spcBef>
                <a:spcPct val="50000"/>
              </a:spcBef>
              <a:spcAft>
                <a:spcPct val="0"/>
              </a:spcAft>
            </a:pPr>
            <a:endParaRPr lang="en-US">
              <a:solidFill>
                <a:srgbClr val="000000"/>
              </a:solidFill>
            </a:endParaRPr>
          </a:p>
        </p:txBody>
      </p:sp>
      <p:sp>
        <p:nvSpPr>
          <p:cNvPr id="385030" name="Text Box 6"/>
          <p:cNvSpPr txBox="1">
            <a:spLocks noChangeArrowheads="1"/>
          </p:cNvSpPr>
          <p:nvPr userDrawn="1"/>
        </p:nvSpPr>
        <p:spPr bwMode="auto">
          <a:xfrm>
            <a:off x="990600" y="6461125"/>
            <a:ext cx="8153400" cy="400110"/>
          </a:xfrm>
          <a:prstGeom prst="rect">
            <a:avLst/>
          </a:prstGeom>
          <a:noFill/>
          <a:ln w="9525">
            <a:noFill/>
            <a:miter lim="800000"/>
            <a:headEnd/>
            <a:tailEnd/>
          </a:ln>
          <a:effectLst/>
        </p:spPr>
        <p:txBody>
          <a:bodyPr>
            <a:spAutoFit/>
          </a:bodyPr>
          <a:lstStyle/>
          <a:p>
            <a:pPr fontAlgn="base">
              <a:spcBef>
                <a:spcPct val="50000"/>
              </a:spcBef>
              <a:spcAft>
                <a:spcPct val="0"/>
              </a:spcAft>
            </a:pPr>
            <a:r>
              <a:rPr lang="en-US" sz="2000" i="1" dirty="0">
                <a:solidFill>
                  <a:srgbClr val="333399"/>
                </a:solidFill>
                <a:latin typeface="Courier New" pitchFamily="1" charset="0"/>
              </a:rPr>
              <a:t>                              </a:t>
            </a:r>
            <a:r>
              <a:rPr lang="en-US" sz="2000" dirty="0">
                <a:solidFill>
                  <a:srgbClr val="333399"/>
                </a:solidFill>
              </a:rPr>
              <a:t>         </a:t>
            </a:r>
            <a:r>
              <a:rPr lang="en-US" sz="1500" b="1" dirty="0">
                <a:solidFill>
                  <a:srgbClr val="333399"/>
                </a:solidFill>
              </a:rPr>
              <a:t>www.OncologyEducation.com</a:t>
            </a:r>
            <a:r>
              <a:rPr lang="en-US" i="1" dirty="0">
                <a:solidFill>
                  <a:srgbClr val="000000"/>
                </a:solidFill>
              </a:rPr>
              <a:t> </a:t>
            </a:r>
            <a:r>
              <a:rPr lang="en-US" dirty="0">
                <a:solidFill>
                  <a:srgbClr val="000000"/>
                </a:solidFill>
              </a:rPr>
              <a:t> </a:t>
            </a:r>
            <a:r>
              <a:rPr lang="en-US" sz="2000" dirty="0">
                <a:solidFill>
                  <a:srgbClr val="000000"/>
                </a:solidFill>
              </a:rPr>
              <a:t>           </a:t>
            </a:r>
            <a:endParaRPr lang="en-US" sz="2000" b="1" dirty="0">
              <a:solidFill>
                <a:srgbClr val="333399"/>
              </a:solidFill>
            </a:endParaRPr>
          </a:p>
        </p:txBody>
      </p:sp>
      <p:sp>
        <p:nvSpPr>
          <p:cNvPr id="385032" name="Rectangle 8"/>
          <p:cNvSpPr>
            <a:spLocks noChangeArrowheads="1"/>
          </p:cNvSpPr>
          <p:nvPr userDrawn="1"/>
        </p:nvSpPr>
        <p:spPr bwMode="auto">
          <a:xfrm>
            <a:off x="4448175" y="3246438"/>
            <a:ext cx="247650" cy="366712"/>
          </a:xfrm>
          <a:prstGeom prst="rect">
            <a:avLst/>
          </a:prstGeom>
          <a:noFill/>
          <a:ln w="9525">
            <a:noFill/>
            <a:miter lim="800000"/>
            <a:headEnd/>
            <a:tailEnd/>
          </a:ln>
          <a:effectLst/>
        </p:spPr>
        <p:txBody>
          <a:bodyPr wrap="none">
            <a:spAutoFit/>
          </a:bodyPr>
          <a:lstStyle/>
          <a:p>
            <a:pPr fontAlgn="base">
              <a:spcBef>
                <a:spcPct val="0"/>
              </a:spcBef>
              <a:spcAft>
                <a:spcPct val="0"/>
              </a:spcAft>
            </a:pPr>
            <a:r>
              <a:rPr lang="en-US">
                <a:solidFill>
                  <a:srgbClr val="000000"/>
                </a:solidFill>
              </a:rPr>
              <a:t> </a:t>
            </a:r>
          </a:p>
        </p:txBody>
      </p:sp>
      <p:pic>
        <p:nvPicPr>
          <p:cNvPr id="7" name="Picture 6" descr="oncologycomhighres.jpg"/>
          <p:cNvPicPr>
            <a:picLocks noChangeAspect="1"/>
          </p:cNvPicPr>
          <p:nvPr userDrawn="1"/>
        </p:nvPicPr>
        <p:blipFill>
          <a:blip r:embed="rId2" cstate="print"/>
          <a:stretch>
            <a:fillRect/>
          </a:stretch>
        </p:blipFill>
        <p:spPr>
          <a:xfrm>
            <a:off x="2771800" y="3983360"/>
            <a:ext cx="3168352" cy="1584176"/>
          </a:xfrm>
          <a:prstGeom prst="rect">
            <a:avLst/>
          </a:prstGeom>
        </p:spPr>
      </p:pic>
    </p:spTree>
  </p:cSld>
  <p:clrMapOvr>
    <a:masterClrMapping/>
  </p:clrMapOvr>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339752" y="274638"/>
            <a:ext cx="6347048"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339752" y="274638"/>
            <a:ext cx="6347048"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914400" y="15240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05400" y="15240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411760" y="332656"/>
            <a:ext cx="6624736" cy="1008112"/>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339752" y="274638"/>
            <a:ext cx="6347048"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627784"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627784" y="620688"/>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627784"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411760" y="274638"/>
            <a:ext cx="6275040" cy="1143000"/>
          </a:xfrm>
          <a:prstGeom prst="rect">
            <a:avLst/>
          </a:prstGeom>
        </p:spPr>
        <p:txBody>
          <a:body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72300" y="274638"/>
            <a:ext cx="2171700" cy="57753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362700" cy="57753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339752" y="274638"/>
            <a:ext cx="6347048"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914400" y="15240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05400" y="15240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411760" y="332656"/>
            <a:ext cx="6624736" cy="1008112"/>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627784"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627784" y="620688"/>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627784"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3491" name="Rectangle 3"/>
          <p:cNvSpPr>
            <a:spLocks noGrp="1" noChangeArrowheads="1"/>
          </p:cNvSpPr>
          <p:nvPr>
            <p:ph type="body" idx="1"/>
          </p:nvPr>
        </p:nvSpPr>
        <p:spPr bwMode="auto">
          <a:xfrm>
            <a:off x="914400" y="15240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3500" name="Text Box 12"/>
          <p:cNvSpPr txBox="1">
            <a:spLocks noChangeArrowheads="1"/>
          </p:cNvSpPr>
          <p:nvPr userDrawn="1"/>
        </p:nvSpPr>
        <p:spPr bwMode="auto">
          <a:xfrm>
            <a:off x="1066800" y="6324600"/>
            <a:ext cx="4267200" cy="366713"/>
          </a:xfrm>
          <a:prstGeom prst="rect">
            <a:avLst/>
          </a:prstGeom>
          <a:noFill/>
          <a:ln w="9525">
            <a:noFill/>
            <a:miter lim="800000"/>
            <a:headEnd/>
            <a:tailEnd/>
          </a:ln>
          <a:effectLst/>
        </p:spPr>
        <p:txBody>
          <a:bodyPr>
            <a:spAutoFit/>
          </a:bodyPr>
          <a:lstStyle/>
          <a:p>
            <a:pPr fontAlgn="base">
              <a:spcBef>
                <a:spcPct val="50000"/>
              </a:spcBef>
              <a:spcAft>
                <a:spcPct val="0"/>
              </a:spcAft>
            </a:pPr>
            <a:endParaRPr lang="en-US">
              <a:solidFill>
                <a:srgbClr val="000000"/>
              </a:solidFill>
            </a:endParaRPr>
          </a:p>
        </p:txBody>
      </p:sp>
      <p:sp>
        <p:nvSpPr>
          <p:cNvPr id="63501" name="Text Box 13"/>
          <p:cNvSpPr txBox="1">
            <a:spLocks noChangeArrowheads="1"/>
          </p:cNvSpPr>
          <p:nvPr userDrawn="1"/>
        </p:nvSpPr>
        <p:spPr bwMode="auto">
          <a:xfrm>
            <a:off x="990600" y="6461125"/>
            <a:ext cx="8153400" cy="400110"/>
          </a:xfrm>
          <a:prstGeom prst="rect">
            <a:avLst/>
          </a:prstGeom>
          <a:noFill/>
          <a:ln w="9525">
            <a:noFill/>
            <a:miter lim="800000"/>
            <a:headEnd/>
            <a:tailEnd/>
          </a:ln>
          <a:effectLst/>
        </p:spPr>
        <p:txBody>
          <a:bodyPr>
            <a:spAutoFit/>
          </a:bodyPr>
          <a:lstStyle/>
          <a:p>
            <a:pPr fontAlgn="base">
              <a:spcBef>
                <a:spcPct val="50000"/>
              </a:spcBef>
              <a:spcAft>
                <a:spcPct val="0"/>
              </a:spcAft>
            </a:pPr>
            <a:r>
              <a:rPr lang="en-US" sz="1500" b="1" dirty="0">
                <a:solidFill>
                  <a:srgbClr val="333399"/>
                </a:solidFill>
              </a:rPr>
              <a:t>                                                                                                    www.OncologyEducation.com</a:t>
            </a:r>
            <a:r>
              <a:rPr lang="en-US" sz="1500" b="1" i="1" dirty="0">
                <a:solidFill>
                  <a:srgbClr val="000000"/>
                </a:solidFill>
              </a:rPr>
              <a:t> </a:t>
            </a:r>
            <a:r>
              <a:rPr lang="en-US" sz="1600" b="1" dirty="0">
                <a:solidFill>
                  <a:srgbClr val="000000"/>
                </a:solidFill>
              </a:rPr>
              <a:t> </a:t>
            </a:r>
            <a:r>
              <a:rPr lang="en-US" sz="2000" dirty="0">
                <a:solidFill>
                  <a:srgbClr val="000000"/>
                </a:solidFill>
              </a:rPr>
              <a:t>           </a:t>
            </a:r>
            <a:endParaRPr lang="en-US" sz="2000" b="1" dirty="0">
              <a:solidFill>
                <a:srgbClr val="333399"/>
              </a:solidFill>
            </a:endParaRPr>
          </a:p>
        </p:txBody>
      </p:sp>
      <p:pic>
        <p:nvPicPr>
          <p:cNvPr id="63504" name="Picture 16" descr="OE_logo"/>
          <p:cNvPicPr>
            <a:picLocks noChangeAspect="1" noChangeArrowheads="1"/>
          </p:cNvPicPr>
          <p:nvPr userDrawn="1"/>
        </p:nvPicPr>
        <p:blipFill>
          <a:blip r:embed="rId13" cstate="print"/>
          <a:srcRect/>
          <a:stretch>
            <a:fillRect/>
          </a:stretch>
        </p:blipFill>
        <p:spPr bwMode="auto">
          <a:xfrm>
            <a:off x="971550" y="188913"/>
            <a:ext cx="1323975" cy="790575"/>
          </a:xfrm>
          <a:prstGeom prst="rect">
            <a:avLst/>
          </a:prstGeom>
          <a:noFill/>
        </p:spPr>
      </p:pic>
      <p:pic>
        <p:nvPicPr>
          <p:cNvPr id="63505" name="Picture 17" descr="Side_banner"/>
          <p:cNvPicPr>
            <a:picLocks noChangeAspect="1" noChangeArrowheads="1"/>
          </p:cNvPicPr>
          <p:nvPr userDrawn="1"/>
        </p:nvPicPr>
        <p:blipFill>
          <a:blip r:embed="rId14" cstate="print"/>
          <a:srcRect/>
          <a:stretch>
            <a:fillRect/>
          </a:stretch>
        </p:blipFill>
        <p:spPr bwMode="auto">
          <a:xfrm>
            <a:off x="0" y="0"/>
            <a:ext cx="865188" cy="6838950"/>
          </a:xfrm>
          <a:prstGeom prst="rect">
            <a:avLst/>
          </a:prstGeom>
          <a:noFill/>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timing>
    <p:tnLst>
      <p:par>
        <p:cTn id="1" dur="indefinite" restart="never" nodeType="tmRoot"/>
      </p:par>
    </p:tnLst>
  </p:timing>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rgbClr val="000000"/>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rgbClr val="000000"/>
          </a:solidFill>
          <a:latin typeface="+mn-lt"/>
        </a:defRPr>
      </a:lvl5pPr>
      <a:lvl6pPr marL="2514600" indent="-228600" algn="l" rtl="0" fontAlgn="base">
        <a:spcBef>
          <a:spcPct val="20000"/>
        </a:spcBef>
        <a:spcAft>
          <a:spcPct val="0"/>
        </a:spcAft>
        <a:buChar char="»"/>
        <a:defRPr sz="2000">
          <a:solidFill>
            <a:srgbClr val="000000"/>
          </a:solidFill>
          <a:latin typeface="+mn-lt"/>
        </a:defRPr>
      </a:lvl6pPr>
      <a:lvl7pPr marL="2971800" indent="-228600" algn="l" rtl="0" fontAlgn="base">
        <a:spcBef>
          <a:spcPct val="20000"/>
        </a:spcBef>
        <a:spcAft>
          <a:spcPct val="0"/>
        </a:spcAft>
        <a:buChar char="»"/>
        <a:defRPr sz="2000">
          <a:solidFill>
            <a:srgbClr val="000000"/>
          </a:solidFill>
          <a:latin typeface="+mn-lt"/>
        </a:defRPr>
      </a:lvl7pPr>
      <a:lvl8pPr marL="3429000" indent="-228600" algn="l" rtl="0" fontAlgn="base">
        <a:spcBef>
          <a:spcPct val="20000"/>
        </a:spcBef>
        <a:spcAft>
          <a:spcPct val="0"/>
        </a:spcAft>
        <a:buChar char="»"/>
        <a:defRPr sz="2000">
          <a:solidFill>
            <a:srgbClr val="000000"/>
          </a:solidFill>
          <a:latin typeface="+mn-lt"/>
        </a:defRPr>
      </a:lvl8pPr>
      <a:lvl9pPr marL="3886200" indent="-228600" algn="l" rtl="0" fontAlgn="base">
        <a:spcBef>
          <a:spcPct val="20000"/>
        </a:spcBef>
        <a:spcAft>
          <a:spcPct val="0"/>
        </a:spcAft>
        <a:buChar char="»"/>
        <a:defRPr sz="20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3491" name="Rectangle 3"/>
          <p:cNvSpPr>
            <a:spLocks noGrp="1" noChangeArrowheads="1"/>
          </p:cNvSpPr>
          <p:nvPr>
            <p:ph type="body" idx="1"/>
          </p:nvPr>
        </p:nvSpPr>
        <p:spPr bwMode="auto">
          <a:xfrm>
            <a:off x="914400" y="15240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3500" name="Text Box 12"/>
          <p:cNvSpPr txBox="1">
            <a:spLocks noChangeArrowheads="1"/>
          </p:cNvSpPr>
          <p:nvPr userDrawn="1"/>
        </p:nvSpPr>
        <p:spPr bwMode="auto">
          <a:xfrm>
            <a:off x="1066800" y="6324600"/>
            <a:ext cx="4267200" cy="366713"/>
          </a:xfrm>
          <a:prstGeom prst="rect">
            <a:avLst/>
          </a:prstGeom>
          <a:noFill/>
          <a:ln w="9525">
            <a:noFill/>
            <a:miter lim="800000"/>
            <a:headEnd/>
            <a:tailEnd/>
          </a:ln>
          <a:effectLst/>
        </p:spPr>
        <p:txBody>
          <a:bodyPr>
            <a:spAutoFit/>
          </a:bodyPr>
          <a:lstStyle/>
          <a:p>
            <a:pPr fontAlgn="base">
              <a:spcBef>
                <a:spcPct val="50000"/>
              </a:spcBef>
              <a:spcAft>
                <a:spcPct val="0"/>
              </a:spcAft>
            </a:pPr>
            <a:endParaRPr lang="en-US">
              <a:solidFill>
                <a:srgbClr val="000000"/>
              </a:solidFill>
            </a:endParaRPr>
          </a:p>
        </p:txBody>
      </p:sp>
      <p:sp>
        <p:nvSpPr>
          <p:cNvPr id="63501" name="Text Box 13"/>
          <p:cNvSpPr txBox="1">
            <a:spLocks noChangeArrowheads="1"/>
          </p:cNvSpPr>
          <p:nvPr userDrawn="1"/>
        </p:nvSpPr>
        <p:spPr bwMode="auto">
          <a:xfrm>
            <a:off x="990600" y="6461125"/>
            <a:ext cx="8153400" cy="400110"/>
          </a:xfrm>
          <a:prstGeom prst="rect">
            <a:avLst/>
          </a:prstGeom>
          <a:noFill/>
          <a:ln w="9525">
            <a:noFill/>
            <a:miter lim="800000"/>
            <a:headEnd/>
            <a:tailEnd/>
          </a:ln>
          <a:effectLst/>
        </p:spPr>
        <p:txBody>
          <a:bodyPr>
            <a:spAutoFit/>
          </a:bodyPr>
          <a:lstStyle/>
          <a:p>
            <a:pPr fontAlgn="base">
              <a:spcBef>
                <a:spcPct val="50000"/>
              </a:spcBef>
              <a:spcAft>
                <a:spcPct val="0"/>
              </a:spcAft>
            </a:pPr>
            <a:r>
              <a:rPr lang="en-US" sz="1500" b="1" dirty="0">
                <a:solidFill>
                  <a:srgbClr val="333399"/>
                </a:solidFill>
              </a:rPr>
              <a:t>                                                                                                    www.OncologyEducation.com</a:t>
            </a:r>
            <a:r>
              <a:rPr lang="en-US" sz="1500" b="1" i="1" dirty="0">
                <a:solidFill>
                  <a:srgbClr val="000000"/>
                </a:solidFill>
              </a:rPr>
              <a:t> </a:t>
            </a:r>
            <a:r>
              <a:rPr lang="en-US" sz="1600" b="1" dirty="0">
                <a:solidFill>
                  <a:srgbClr val="000000"/>
                </a:solidFill>
              </a:rPr>
              <a:t> </a:t>
            </a:r>
            <a:r>
              <a:rPr lang="en-US" sz="2000" dirty="0">
                <a:solidFill>
                  <a:srgbClr val="000000"/>
                </a:solidFill>
              </a:rPr>
              <a:t>           </a:t>
            </a:r>
            <a:endParaRPr lang="en-US" sz="2000" b="1" dirty="0">
              <a:solidFill>
                <a:srgbClr val="333399"/>
              </a:solidFill>
            </a:endParaRPr>
          </a:p>
        </p:txBody>
      </p:sp>
      <p:pic>
        <p:nvPicPr>
          <p:cNvPr id="63504" name="Picture 16" descr="OE_logo"/>
          <p:cNvPicPr>
            <a:picLocks noChangeAspect="1" noChangeArrowheads="1"/>
          </p:cNvPicPr>
          <p:nvPr userDrawn="1"/>
        </p:nvPicPr>
        <p:blipFill>
          <a:blip r:embed="rId13" cstate="print"/>
          <a:srcRect/>
          <a:stretch>
            <a:fillRect/>
          </a:stretch>
        </p:blipFill>
        <p:spPr bwMode="auto">
          <a:xfrm>
            <a:off x="971550" y="188913"/>
            <a:ext cx="1323975" cy="790575"/>
          </a:xfrm>
          <a:prstGeom prst="rect">
            <a:avLst/>
          </a:prstGeom>
          <a:noFill/>
        </p:spPr>
      </p:pic>
      <p:pic>
        <p:nvPicPr>
          <p:cNvPr id="63505" name="Picture 17" descr="Side_banner"/>
          <p:cNvPicPr>
            <a:picLocks noChangeAspect="1" noChangeArrowheads="1"/>
          </p:cNvPicPr>
          <p:nvPr userDrawn="1"/>
        </p:nvPicPr>
        <p:blipFill>
          <a:blip r:embed="rId14" cstate="print"/>
          <a:srcRect/>
          <a:stretch>
            <a:fillRect/>
          </a:stretch>
        </p:blipFill>
        <p:spPr bwMode="auto">
          <a:xfrm>
            <a:off x="0" y="0"/>
            <a:ext cx="865188" cy="6838950"/>
          </a:xfrm>
          <a:prstGeom prst="rect">
            <a:avLst/>
          </a:prstGeom>
          <a:noFill/>
        </p:spPr>
      </p:pic>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p:timing>
    <p:tnLst>
      <p:par>
        <p:cTn id="1" dur="indefinite" restart="never" nodeType="tmRoot"/>
      </p:par>
    </p:tnLst>
  </p:timing>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rgbClr val="000000"/>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rgbClr val="000000"/>
          </a:solidFill>
          <a:latin typeface="+mn-lt"/>
        </a:defRPr>
      </a:lvl5pPr>
      <a:lvl6pPr marL="2514600" indent="-228600" algn="l" rtl="0" fontAlgn="base">
        <a:spcBef>
          <a:spcPct val="20000"/>
        </a:spcBef>
        <a:spcAft>
          <a:spcPct val="0"/>
        </a:spcAft>
        <a:buChar char="»"/>
        <a:defRPr sz="2000">
          <a:solidFill>
            <a:srgbClr val="000000"/>
          </a:solidFill>
          <a:latin typeface="+mn-lt"/>
        </a:defRPr>
      </a:lvl6pPr>
      <a:lvl7pPr marL="2971800" indent="-228600" algn="l" rtl="0" fontAlgn="base">
        <a:spcBef>
          <a:spcPct val="20000"/>
        </a:spcBef>
        <a:spcAft>
          <a:spcPct val="0"/>
        </a:spcAft>
        <a:buChar char="»"/>
        <a:defRPr sz="2000">
          <a:solidFill>
            <a:srgbClr val="000000"/>
          </a:solidFill>
          <a:latin typeface="+mn-lt"/>
        </a:defRPr>
      </a:lvl7pPr>
      <a:lvl8pPr marL="3429000" indent="-228600" algn="l" rtl="0" fontAlgn="base">
        <a:spcBef>
          <a:spcPct val="20000"/>
        </a:spcBef>
        <a:spcAft>
          <a:spcPct val="0"/>
        </a:spcAft>
        <a:buChar char="»"/>
        <a:defRPr sz="2000">
          <a:solidFill>
            <a:srgbClr val="000000"/>
          </a:solidFill>
          <a:latin typeface="+mn-lt"/>
        </a:defRPr>
      </a:lvl8pPr>
      <a:lvl9pPr marL="3886200" indent="-228600" algn="l" rtl="0" fontAlgn="base">
        <a:spcBef>
          <a:spcPct val="20000"/>
        </a:spcBef>
        <a:spcAft>
          <a:spcPct val="0"/>
        </a:spcAft>
        <a:buChar char="»"/>
        <a:defRPr sz="20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2194" name="Rectangle 2"/>
          <p:cNvSpPr>
            <a:spLocks noGrp="1" noChangeArrowheads="1"/>
          </p:cNvSpPr>
          <p:nvPr>
            <p:ph type="ctrTitle" idx="4294967295"/>
          </p:nvPr>
        </p:nvSpPr>
        <p:spPr bwMode="auto">
          <a:xfrm>
            <a:off x="762000" y="1524000"/>
            <a:ext cx="7772400" cy="1470025"/>
          </a:xfrm>
          <a:prstGeom prst="rect">
            <a:avLst/>
          </a:prstGeom>
          <a:noFill/>
          <a:ln>
            <a:miter lim="800000"/>
            <a:headEnd/>
            <a:tailEnd/>
          </a:ln>
        </p:spPr>
        <p:txBody>
          <a:bodyPr/>
          <a:lstStyle/>
          <a:p>
            <a:r>
              <a:rPr lang="en-US" dirty="0" smtClean="0"/>
              <a:t>ESMO 2011 Lung Cancer AVAPERL Study</a:t>
            </a:r>
            <a:endParaRPr lang="en-US" dirty="0"/>
          </a:p>
        </p:txBody>
      </p:sp>
      <p:sp>
        <p:nvSpPr>
          <p:cNvPr id="392195" name="Rectangle 3"/>
          <p:cNvSpPr>
            <a:spLocks noGrp="1" noChangeArrowheads="1"/>
          </p:cNvSpPr>
          <p:nvPr>
            <p:ph type="subTitle" idx="1"/>
          </p:nvPr>
        </p:nvSpPr>
        <p:spPr>
          <a:xfrm>
            <a:off x="1524000" y="3200400"/>
            <a:ext cx="6400800" cy="685800"/>
          </a:xfrm>
        </p:spPr>
        <p:txBody>
          <a:bodyPr/>
          <a:lstStyle/>
          <a:p>
            <a:pPr algn="l"/>
            <a:r>
              <a:rPr lang="en-US" sz="1600" dirty="0"/>
              <a:t>Authors</a:t>
            </a:r>
            <a:r>
              <a:rPr lang="en-US" sz="1600" dirty="0" smtClean="0"/>
              <a:t>: Dr. Sunil </a:t>
            </a:r>
            <a:r>
              <a:rPr lang="en-US" sz="1600" dirty="0"/>
              <a:t>V</a:t>
            </a:r>
            <a:r>
              <a:rPr lang="en-US" sz="1600" dirty="0" smtClean="0"/>
              <a:t>erma</a:t>
            </a:r>
            <a:endParaRPr lang="en-US" sz="1600" dirty="0"/>
          </a:p>
          <a:p>
            <a:pPr algn="l"/>
            <a:r>
              <a:rPr lang="en-US" sz="1600" dirty="0"/>
              <a:t>Date posted: </a:t>
            </a:r>
            <a:r>
              <a:rPr lang="en-US" sz="1600" smtClean="0"/>
              <a:t>September 28</a:t>
            </a:r>
            <a:r>
              <a:rPr lang="en-US" sz="1600" baseline="30000" smtClean="0"/>
              <a:t>th</a:t>
            </a:r>
            <a:r>
              <a:rPr lang="en-US" sz="1600" dirty="0" smtClean="0"/>
              <a:t>, 2011</a:t>
            </a:r>
            <a:endParaRPr lang="en-US" sz="1600" dirty="0"/>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2"/>
                </a:solidFill>
                <a:latin typeface="+mj-lt"/>
                <a:ea typeface="+mj-ea"/>
                <a:cs typeface="+mj-cs"/>
              </a:rPr>
              <a:t>AVAPERL</a:t>
            </a:r>
            <a:r>
              <a:rPr lang="en-US" dirty="0" smtClean="0">
                <a:solidFill>
                  <a:schemeClr val="tx2"/>
                </a:solidFill>
                <a:latin typeface="+mj-lt"/>
                <a:ea typeface="+mj-ea"/>
                <a:cs typeface="+mj-cs"/>
              </a:rPr>
              <a:t/>
            </a:r>
            <a:br>
              <a:rPr lang="en-US" dirty="0" smtClean="0">
                <a:solidFill>
                  <a:schemeClr val="tx2"/>
                </a:solidFill>
                <a:latin typeface="+mj-lt"/>
                <a:ea typeface="+mj-ea"/>
                <a:cs typeface="+mj-cs"/>
              </a:rPr>
            </a:br>
            <a:r>
              <a:rPr lang="en-US" sz="1800" dirty="0" smtClean="0"/>
              <a:t/>
            </a:r>
            <a:br>
              <a:rPr lang="en-US" sz="1800" dirty="0" smtClean="0"/>
            </a:br>
            <a:endParaRPr lang="en-US" sz="1800" dirty="0"/>
          </a:p>
        </p:txBody>
      </p:sp>
      <p:sp>
        <p:nvSpPr>
          <p:cNvPr id="4" name="Text Placeholder 3"/>
          <p:cNvSpPr>
            <a:spLocks noGrp="1"/>
          </p:cNvSpPr>
          <p:nvPr>
            <p:ph idx="1"/>
          </p:nvPr>
        </p:nvSpPr>
        <p:spPr>
          <a:xfrm>
            <a:off x="914400" y="1960165"/>
            <a:ext cx="8229600" cy="4205139"/>
          </a:xfrm>
        </p:spPr>
        <p:txBody>
          <a:bodyPr/>
          <a:lstStyle/>
          <a:p>
            <a:r>
              <a:rPr lang="en-US" sz="2000" dirty="0"/>
              <a:t>Background:	There is evidence for the use of </a:t>
            </a:r>
            <a:r>
              <a:rPr lang="en-US" sz="2000" dirty="0" err="1"/>
              <a:t>bevacizumab</a:t>
            </a:r>
            <a:r>
              <a:rPr lang="en-US" sz="2000" dirty="0"/>
              <a:t> in combination with chemotherapy in the first line treatment of advanced non-small cell lung cancer. </a:t>
            </a:r>
            <a:endParaRPr lang="en-US" sz="2000" dirty="0" smtClean="0"/>
          </a:p>
          <a:p>
            <a:pPr>
              <a:buNone/>
            </a:pPr>
            <a:r>
              <a:rPr lang="en-US" sz="2000" dirty="0"/>
              <a:t>	</a:t>
            </a:r>
            <a:r>
              <a:rPr lang="en-US" sz="2000" dirty="0" err="1" smtClean="0"/>
              <a:t>Cisplatin</a:t>
            </a:r>
            <a:r>
              <a:rPr lang="en-US" sz="2000" dirty="0" smtClean="0"/>
              <a:t> </a:t>
            </a:r>
            <a:r>
              <a:rPr lang="en-US" sz="2000" dirty="0"/>
              <a:t>and </a:t>
            </a:r>
            <a:r>
              <a:rPr lang="en-US" sz="2000" dirty="0" err="1"/>
              <a:t>Pemetrexed</a:t>
            </a:r>
            <a:r>
              <a:rPr lang="en-US" sz="2000" dirty="0"/>
              <a:t> has previously been shown to be associated with superior overall survival compared to </a:t>
            </a:r>
            <a:r>
              <a:rPr lang="en-US" sz="2000" dirty="0" err="1"/>
              <a:t>Cisplatin</a:t>
            </a:r>
            <a:r>
              <a:rPr lang="en-US" sz="2000" dirty="0"/>
              <a:t> and </a:t>
            </a:r>
            <a:r>
              <a:rPr lang="en-US" sz="2000" dirty="0" err="1"/>
              <a:t>Gemcitabine</a:t>
            </a:r>
            <a:r>
              <a:rPr lang="en-US" sz="2000" dirty="0"/>
              <a:t> in patients with non-</a:t>
            </a:r>
            <a:r>
              <a:rPr lang="en-US" sz="2000" dirty="0" err="1"/>
              <a:t>squamous</a:t>
            </a:r>
            <a:r>
              <a:rPr lang="en-US" sz="2000" dirty="0"/>
              <a:t> non small cell lung cancer. </a:t>
            </a:r>
            <a:endParaRPr lang="en-US" sz="2000" dirty="0" smtClean="0"/>
          </a:p>
          <a:p>
            <a:pPr>
              <a:buNone/>
            </a:pPr>
            <a:r>
              <a:rPr lang="en-US" sz="2000" dirty="0"/>
              <a:t>	</a:t>
            </a:r>
            <a:r>
              <a:rPr lang="en-US" sz="2000" dirty="0" smtClean="0"/>
              <a:t>This </a:t>
            </a:r>
            <a:r>
              <a:rPr lang="en-US" sz="2000" dirty="0"/>
              <a:t>study was designed to evaluate the benefit of maintenance </a:t>
            </a:r>
            <a:r>
              <a:rPr lang="en-US" sz="2000" dirty="0" err="1"/>
              <a:t>pemetrexed</a:t>
            </a:r>
            <a:r>
              <a:rPr lang="en-US" sz="2000" dirty="0"/>
              <a:t> in addition to </a:t>
            </a:r>
            <a:r>
              <a:rPr lang="en-US" sz="2000" dirty="0" err="1"/>
              <a:t>bevacizumab</a:t>
            </a:r>
            <a:r>
              <a:rPr lang="en-US" sz="2000" dirty="0"/>
              <a:t> compared to </a:t>
            </a:r>
            <a:r>
              <a:rPr lang="en-US" sz="2000" dirty="0" err="1"/>
              <a:t>bevacizumab</a:t>
            </a:r>
            <a:r>
              <a:rPr lang="en-US" sz="2000" dirty="0"/>
              <a:t> alone in patients who have received induction therapy with </a:t>
            </a:r>
            <a:r>
              <a:rPr lang="en-US" sz="2000" dirty="0" err="1"/>
              <a:t>Cisplatin+Pemetrexed</a:t>
            </a:r>
            <a:r>
              <a:rPr lang="en-US" sz="2000" dirty="0"/>
              <a:t> and </a:t>
            </a:r>
            <a:r>
              <a:rPr lang="en-US" sz="2000" dirty="0" err="1"/>
              <a:t>Bevacizumab</a:t>
            </a:r>
            <a:r>
              <a:rPr lang="en-US" sz="2000" dirty="0"/>
              <a:t>. </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4" name="Oval 36"/>
          <p:cNvSpPr>
            <a:spLocks noChangeArrowheads="1"/>
          </p:cNvSpPr>
          <p:nvPr/>
        </p:nvSpPr>
        <p:spPr bwMode="auto">
          <a:xfrm>
            <a:off x="1524000" y="2623592"/>
            <a:ext cx="1190625" cy="1157288"/>
          </a:xfrm>
          <a:prstGeom prst="ellipse">
            <a:avLst/>
          </a:prstGeom>
          <a:solidFill>
            <a:srgbClr val="969696"/>
          </a:solidFill>
          <a:ln w="9525">
            <a:solidFill>
              <a:schemeClr val="tx1"/>
            </a:solidFill>
            <a:round/>
            <a:headEnd/>
            <a:tailEnd/>
          </a:ln>
          <a:effectLst/>
        </p:spPr>
        <p:txBody>
          <a:bodyPr wrap="none" anchor="ctr"/>
          <a:lstStyle/>
          <a:p>
            <a:pPr algn="ctr" eaLnBrk="0" fontAlgn="base" hangingPunct="0">
              <a:spcBef>
                <a:spcPct val="0"/>
              </a:spcBef>
              <a:spcAft>
                <a:spcPct val="0"/>
              </a:spcAft>
            </a:pPr>
            <a:r>
              <a:rPr lang="en-US" sz="8800" b="1" dirty="0">
                <a:solidFill>
                  <a:srgbClr val="000000"/>
                </a:solidFill>
                <a:latin typeface="Tahoma" pitchFamily="1" charset="0"/>
              </a:rPr>
              <a:t>R</a:t>
            </a:r>
          </a:p>
        </p:txBody>
      </p:sp>
      <p:sp>
        <p:nvSpPr>
          <p:cNvPr id="2085" name="Line 37"/>
          <p:cNvSpPr>
            <a:spLocks noChangeShapeType="1"/>
          </p:cNvSpPr>
          <p:nvPr/>
        </p:nvSpPr>
        <p:spPr bwMode="auto">
          <a:xfrm flipV="1">
            <a:off x="2882280" y="2607568"/>
            <a:ext cx="609600" cy="533400"/>
          </a:xfrm>
          <a:prstGeom prst="line">
            <a:avLst/>
          </a:prstGeom>
          <a:noFill/>
          <a:ln w="76200">
            <a:solidFill>
              <a:schemeClr val="tx1"/>
            </a:solidFill>
            <a:round/>
            <a:headEnd/>
            <a:tailEnd type="triangle" w="med" len="med"/>
          </a:ln>
          <a:effectLst/>
        </p:spPr>
        <p:txBody>
          <a:bodyPr/>
          <a:lstStyle/>
          <a:p>
            <a:pPr fontAlgn="base">
              <a:spcBef>
                <a:spcPct val="0"/>
              </a:spcBef>
              <a:spcAft>
                <a:spcPct val="0"/>
              </a:spcAft>
            </a:pPr>
            <a:endParaRPr lang="en-US">
              <a:solidFill>
                <a:srgbClr val="000000"/>
              </a:solidFill>
            </a:endParaRPr>
          </a:p>
        </p:txBody>
      </p:sp>
      <p:sp>
        <p:nvSpPr>
          <p:cNvPr id="2086" name="Line 38"/>
          <p:cNvSpPr>
            <a:spLocks noChangeShapeType="1"/>
          </p:cNvSpPr>
          <p:nvPr/>
        </p:nvSpPr>
        <p:spPr bwMode="auto">
          <a:xfrm>
            <a:off x="2743200" y="3614192"/>
            <a:ext cx="685800" cy="533400"/>
          </a:xfrm>
          <a:prstGeom prst="line">
            <a:avLst/>
          </a:prstGeom>
          <a:noFill/>
          <a:ln w="76200">
            <a:solidFill>
              <a:schemeClr val="tx1"/>
            </a:solidFill>
            <a:round/>
            <a:headEnd/>
            <a:tailEnd type="triangle" w="med" len="med"/>
          </a:ln>
          <a:effectLst/>
        </p:spPr>
        <p:txBody>
          <a:bodyPr/>
          <a:lstStyle/>
          <a:p>
            <a:pPr fontAlgn="base">
              <a:spcBef>
                <a:spcPct val="0"/>
              </a:spcBef>
              <a:spcAft>
                <a:spcPct val="0"/>
              </a:spcAft>
            </a:pPr>
            <a:endParaRPr lang="en-US">
              <a:solidFill>
                <a:srgbClr val="000000"/>
              </a:solidFill>
            </a:endParaRPr>
          </a:p>
        </p:txBody>
      </p:sp>
      <p:sp>
        <p:nvSpPr>
          <p:cNvPr id="2087" name="Rectangle 39"/>
          <p:cNvSpPr>
            <a:spLocks noChangeArrowheads="1"/>
          </p:cNvSpPr>
          <p:nvPr/>
        </p:nvSpPr>
        <p:spPr bwMode="auto">
          <a:xfrm>
            <a:off x="3736032" y="2061592"/>
            <a:ext cx="4652392" cy="1079376"/>
          </a:xfrm>
          <a:prstGeom prst="rect">
            <a:avLst/>
          </a:prstGeom>
          <a:solidFill>
            <a:srgbClr val="C0C0C0"/>
          </a:solidFill>
          <a:ln w="9525">
            <a:solidFill>
              <a:schemeClr val="tx1"/>
            </a:solidFill>
            <a:miter lim="800000"/>
            <a:headEnd/>
            <a:tailEnd/>
          </a:ln>
          <a:effectLst/>
        </p:spPr>
        <p:txBody>
          <a:bodyPr wrap="none"/>
          <a:lstStyle/>
          <a:p>
            <a:pPr eaLnBrk="0" fontAlgn="base" hangingPunct="0">
              <a:spcBef>
                <a:spcPct val="0"/>
              </a:spcBef>
              <a:spcAft>
                <a:spcPct val="0"/>
              </a:spcAft>
            </a:pPr>
            <a:r>
              <a:rPr lang="en-GB" sz="1600" b="1" dirty="0">
                <a:solidFill>
                  <a:srgbClr val="000000"/>
                </a:solidFill>
                <a:latin typeface="Times New Roman" pitchFamily="1" charset="0"/>
              </a:rPr>
              <a:t>Treatment A: </a:t>
            </a:r>
          </a:p>
          <a:p>
            <a:pPr eaLnBrk="0" fontAlgn="base" hangingPunct="0">
              <a:spcBef>
                <a:spcPct val="0"/>
              </a:spcBef>
              <a:spcAft>
                <a:spcPct val="0"/>
              </a:spcAft>
            </a:pPr>
            <a:r>
              <a:rPr lang="en-US" sz="1600" dirty="0" err="1">
                <a:solidFill>
                  <a:srgbClr val="000000"/>
                </a:solidFill>
              </a:rPr>
              <a:t>Bevacizumab</a:t>
            </a:r>
            <a:r>
              <a:rPr lang="en-US" sz="1600" dirty="0">
                <a:solidFill>
                  <a:srgbClr val="000000"/>
                </a:solidFill>
              </a:rPr>
              <a:t> and </a:t>
            </a:r>
            <a:r>
              <a:rPr lang="en-US" sz="1600" dirty="0" err="1">
                <a:solidFill>
                  <a:srgbClr val="000000"/>
                </a:solidFill>
              </a:rPr>
              <a:t>Pemetrexed</a:t>
            </a:r>
            <a:r>
              <a:rPr lang="en-GB" dirty="0">
                <a:solidFill>
                  <a:srgbClr val="000000"/>
                </a:solidFill>
                <a:latin typeface="Times New Roman" pitchFamily="1" charset="0"/>
              </a:rPr>
              <a:t>   </a:t>
            </a:r>
          </a:p>
        </p:txBody>
      </p:sp>
      <p:sp>
        <p:nvSpPr>
          <p:cNvPr id="2088" name="Rectangle 40"/>
          <p:cNvSpPr>
            <a:spLocks noChangeArrowheads="1"/>
          </p:cNvSpPr>
          <p:nvPr/>
        </p:nvSpPr>
        <p:spPr bwMode="auto">
          <a:xfrm>
            <a:off x="3733800" y="3842792"/>
            <a:ext cx="4648200" cy="954360"/>
          </a:xfrm>
          <a:prstGeom prst="rect">
            <a:avLst/>
          </a:prstGeom>
          <a:solidFill>
            <a:srgbClr val="C0C0C0"/>
          </a:solidFill>
          <a:ln w="9525">
            <a:solidFill>
              <a:schemeClr val="tx1"/>
            </a:solidFill>
            <a:miter lim="800000"/>
            <a:headEnd/>
            <a:tailEnd/>
          </a:ln>
          <a:effectLst/>
        </p:spPr>
        <p:txBody>
          <a:bodyPr wrap="none"/>
          <a:lstStyle/>
          <a:p>
            <a:pPr eaLnBrk="0" fontAlgn="base" hangingPunct="0">
              <a:spcBef>
                <a:spcPct val="0"/>
              </a:spcBef>
              <a:spcAft>
                <a:spcPct val="0"/>
              </a:spcAft>
            </a:pPr>
            <a:r>
              <a:rPr lang="en-GB" sz="1600" b="1" dirty="0">
                <a:solidFill>
                  <a:srgbClr val="000000"/>
                </a:solidFill>
                <a:latin typeface="Times New Roman" pitchFamily="1" charset="0"/>
              </a:rPr>
              <a:t>Treatment B:</a:t>
            </a:r>
          </a:p>
          <a:p>
            <a:pPr eaLnBrk="0" fontAlgn="base" hangingPunct="0">
              <a:spcBef>
                <a:spcPct val="0"/>
              </a:spcBef>
              <a:spcAft>
                <a:spcPct val="0"/>
              </a:spcAft>
            </a:pPr>
            <a:r>
              <a:rPr lang="en-US" sz="1600" dirty="0" err="1">
                <a:solidFill>
                  <a:srgbClr val="000000"/>
                </a:solidFill>
              </a:rPr>
              <a:t>Bevacizumab</a:t>
            </a:r>
            <a:endParaRPr lang="en-GB" sz="1600" dirty="0">
              <a:solidFill>
                <a:srgbClr val="000000"/>
              </a:solidFill>
              <a:latin typeface="Times New Roman" pitchFamily="1" charset="0"/>
            </a:endParaRPr>
          </a:p>
        </p:txBody>
      </p:sp>
      <p:sp>
        <p:nvSpPr>
          <p:cNvPr id="2089" name="Text Box 41"/>
          <p:cNvSpPr txBox="1">
            <a:spLocks noChangeArrowheads="1"/>
          </p:cNvSpPr>
          <p:nvPr/>
        </p:nvSpPr>
        <p:spPr bwMode="auto">
          <a:xfrm>
            <a:off x="1043608" y="4149080"/>
            <a:ext cx="1524000" cy="1143000"/>
          </a:xfrm>
          <a:prstGeom prst="rect">
            <a:avLst/>
          </a:prstGeom>
          <a:solidFill>
            <a:srgbClr val="C0C0C0"/>
          </a:solidFill>
          <a:ln w="9525">
            <a:solidFill>
              <a:schemeClr val="tx1"/>
            </a:solidFill>
            <a:miter lim="800000"/>
            <a:headEnd/>
            <a:tailEnd/>
          </a:ln>
          <a:effectLst/>
        </p:spPr>
        <p:txBody>
          <a:bodyPr wrap="none" anchor="ctr"/>
          <a:lstStyle/>
          <a:p>
            <a:pPr marL="293688" indent="-293688" algn="ctr" eaLnBrk="0" fontAlgn="base" hangingPunct="0">
              <a:spcBef>
                <a:spcPct val="0"/>
              </a:spcBef>
              <a:spcAft>
                <a:spcPct val="0"/>
              </a:spcAft>
            </a:pPr>
            <a:r>
              <a:rPr lang="en-US">
                <a:solidFill>
                  <a:srgbClr val="000000"/>
                </a:solidFill>
                <a:latin typeface="Tahoma" pitchFamily="1" charset="0"/>
              </a:rPr>
              <a:t>Patient </a:t>
            </a:r>
          </a:p>
          <a:p>
            <a:pPr marL="293688" indent="-293688" algn="ctr" eaLnBrk="0" fontAlgn="base" hangingPunct="0">
              <a:spcBef>
                <a:spcPct val="0"/>
              </a:spcBef>
              <a:spcAft>
                <a:spcPct val="0"/>
              </a:spcAft>
            </a:pPr>
            <a:r>
              <a:rPr lang="en-US">
                <a:solidFill>
                  <a:srgbClr val="000000"/>
                </a:solidFill>
                <a:latin typeface="Tahoma" pitchFamily="1" charset="0"/>
              </a:rPr>
              <a:t>Population</a:t>
            </a:r>
          </a:p>
        </p:txBody>
      </p:sp>
      <p:sp>
        <p:nvSpPr>
          <p:cNvPr id="2097" name="Rectangle 49"/>
          <p:cNvSpPr>
            <a:spLocks noChangeArrowheads="1"/>
          </p:cNvSpPr>
          <p:nvPr/>
        </p:nvSpPr>
        <p:spPr bwMode="auto">
          <a:xfrm>
            <a:off x="1763688" y="5478323"/>
            <a:ext cx="6696744" cy="830997"/>
          </a:xfrm>
          <a:prstGeom prst="rect">
            <a:avLst/>
          </a:prstGeom>
          <a:noFill/>
          <a:ln w="9525">
            <a:noFill/>
            <a:miter lim="800000"/>
            <a:headEnd/>
            <a:tailEnd/>
          </a:ln>
          <a:effectLst/>
        </p:spPr>
        <p:txBody>
          <a:bodyPr wrap="square">
            <a:spAutoFit/>
          </a:bodyPr>
          <a:lstStyle/>
          <a:p>
            <a:pPr fontAlgn="base">
              <a:spcBef>
                <a:spcPct val="0"/>
              </a:spcBef>
              <a:spcAft>
                <a:spcPct val="0"/>
              </a:spcAft>
            </a:pPr>
            <a:r>
              <a:rPr lang="en-US" sz="1600" dirty="0">
                <a:solidFill>
                  <a:srgbClr val="000000"/>
                </a:solidFill>
              </a:rPr>
              <a:t>All patients received four cycles of treatment with </a:t>
            </a:r>
            <a:r>
              <a:rPr lang="en-US" sz="1600" dirty="0" err="1">
                <a:solidFill>
                  <a:srgbClr val="000000"/>
                </a:solidFill>
              </a:rPr>
              <a:t>Cisplatin</a:t>
            </a:r>
            <a:r>
              <a:rPr lang="en-US" sz="1600" dirty="0">
                <a:solidFill>
                  <a:srgbClr val="000000"/>
                </a:solidFill>
              </a:rPr>
              <a:t> + </a:t>
            </a:r>
            <a:r>
              <a:rPr lang="en-US" sz="1600" dirty="0" err="1">
                <a:solidFill>
                  <a:srgbClr val="000000"/>
                </a:solidFill>
              </a:rPr>
              <a:t>Bevaciuzmab</a:t>
            </a:r>
            <a:r>
              <a:rPr lang="en-US" sz="1600" dirty="0">
                <a:solidFill>
                  <a:srgbClr val="000000"/>
                </a:solidFill>
              </a:rPr>
              <a:t> + </a:t>
            </a:r>
            <a:r>
              <a:rPr lang="en-US" sz="1600" dirty="0" err="1">
                <a:solidFill>
                  <a:srgbClr val="000000"/>
                </a:solidFill>
              </a:rPr>
              <a:t>Pemetrexed</a:t>
            </a:r>
            <a:r>
              <a:rPr lang="en-US" sz="1600" dirty="0">
                <a:solidFill>
                  <a:srgbClr val="000000"/>
                </a:solidFill>
              </a:rPr>
              <a:t> and those who didn't progress after this induction treatment were randomized</a:t>
            </a:r>
            <a:endParaRPr lang="en-US" sz="1600" b="1" dirty="0">
              <a:solidFill>
                <a:srgbClr val="000000"/>
              </a:solidFill>
            </a:endParaRPr>
          </a:p>
        </p:txBody>
      </p:sp>
      <p:sp>
        <p:nvSpPr>
          <p:cNvPr id="9" name="Rectangle 8"/>
          <p:cNvSpPr/>
          <p:nvPr/>
        </p:nvSpPr>
        <p:spPr>
          <a:xfrm>
            <a:off x="3851920" y="188640"/>
            <a:ext cx="2471318" cy="707886"/>
          </a:xfrm>
          <a:prstGeom prst="rect">
            <a:avLst/>
          </a:prstGeom>
        </p:spPr>
        <p:txBody>
          <a:bodyPr wrap="none">
            <a:spAutoFit/>
          </a:bodyPr>
          <a:lstStyle/>
          <a:p>
            <a:pPr fontAlgn="base">
              <a:spcBef>
                <a:spcPct val="0"/>
              </a:spcBef>
              <a:spcAft>
                <a:spcPct val="0"/>
              </a:spcAft>
            </a:pPr>
            <a:r>
              <a:rPr lang="en-US" sz="4000" dirty="0">
                <a:solidFill>
                  <a:srgbClr val="000000"/>
                </a:solidFill>
              </a:rPr>
              <a:t>AVAPERL</a:t>
            </a:r>
          </a:p>
        </p:txBody>
      </p:sp>
      <p:sp>
        <p:nvSpPr>
          <p:cNvPr id="10" name="Rectangle 49"/>
          <p:cNvSpPr>
            <a:spLocks noChangeArrowheads="1"/>
          </p:cNvSpPr>
          <p:nvPr/>
        </p:nvSpPr>
        <p:spPr bwMode="auto">
          <a:xfrm>
            <a:off x="899592" y="980728"/>
            <a:ext cx="2880320" cy="1815882"/>
          </a:xfrm>
          <a:prstGeom prst="rect">
            <a:avLst/>
          </a:prstGeom>
          <a:noFill/>
          <a:ln w="9525">
            <a:noFill/>
            <a:miter lim="800000"/>
            <a:headEnd/>
            <a:tailEnd/>
          </a:ln>
        </p:spPr>
        <p:txBody>
          <a:bodyPr wrap="square">
            <a:spAutoFit/>
          </a:bodyPr>
          <a:lstStyle/>
          <a:p>
            <a:pPr fontAlgn="base">
              <a:spcBef>
                <a:spcPct val="0"/>
              </a:spcBef>
              <a:spcAft>
                <a:spcPct val="0"/>
              </a:spcAft>
            </a:pPr>
            <a:r>
              <a:rPr lang="en-US" sz="1600" b="1" dirty="0">
                <a:solidFill>
                  <a:srgbClr val="000000"/>
                </a:solidFill>
              </a:rPr>
              <a:t>N= 253</a:t>
            </a:r>
          </a:p>
          <a:p>
            <a:pPr fontAlgn="base">
              <a:spcBef>
                <a:spcPct val="0"/>
              </a:spcBef>
              <a:spcAft>
                <a:spcPct val="0"/>
              </a:spcAft>
            </a:pPr>
            <a:endParaRPr lang="en-US" sz="1600" b="1" dirty="0">
              <a:solidFill>
                <a:srgbClr val="000000"/>
              </a:solidFill>
            </a:endParaRPr>
          </a:p>
          <a:p>
            <a:pPr fontAlgn="base">
              <a:spcBef>
                <a:spcPct val="0"/>
              </a:spcBef>
              <a:spcAft>
                <a:spcPct val="0"/>
              </a:spcAft>
            </a:pPr>
            <a:r>
              <a:rPr lang="en-US" sz="1600" b="1" dirty="0">
                <a:solidFill>
                  <a:srgbClr val="000000"/>
                </a:solidFill>
              </a:rPr>
              <a:t>Primary Outcome: </a:t>
            </a:r>
            <a:r>
              <a:rPr lang="en-US" sz="1600" dirty="0">
                <a:solidFill>
                  <a:srgbClr val="000000"/>
                </a:solidFill>
              </a:rPr>
              <a:t>Progression Free Survival, assessed from the beginning of the first line chemo</a:t>
            </a:r>
            <a:r>
              <a:rPr lang="en-US" sz="1600" b="1" dirty="0">
                <a:solidFill>
                  <a:srgbClr val="000000"/>
                </a:solidFill>
              </a:rPr>
              <a:t> </a:t>
            </a:r>
          </a:p>
          <a:p>
            <a:pPr fontAlgn="base">
              <a:spcBef>
                <a:spcPct val="0"/>
              </a:spcBef>
              <a:spcAft>
                <a:spcPct val="0"/>
              </a:spcAft>
            </a:pPr>
            <a:endParaRPr lang="en-US" sz="1600" b="1" dirty="0">
              <a:solidFill>
                <a:srgbClr val="0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22" name="Text Box 2"/>
          <p:cNvSpPr txBox="1">
            <a:spLocks noChangeArrowheads="1"/>
          </p:cNvSpPr>
          <p:nvPr/>
        </p:nvSpPr>
        <p:spPr bwMode="auto">
          <a:xfrm>
            <a:off x="914400" y="1094783"/>
            <a:ext cx="8229600" cy="396875"/>
          </a:xfrm>
          <a:prstGeom prst="rect">
            <a:avLst/>
          </a:prstGeom>
          <a:noFill/>
          <a:ln w="9525">
            <a:noFill/>
            <a:miter lim="800000"/>
            <a:headEnd/>
            <a:tailEnd/>
          </a:ln>
          <a:effectLst/>
        </p:spPr>
        <p:txBody>
          <a:bodyPr>
            <a:spAutoFit/>
          </a:bodyPr>
          <a:lstStyle/>
          <a:p>
            <a:pPr algn="ctr" fontAlgn="base">
              <a:spcBef>
                <a:spcPct val="50000"/>
              </a:spcBef>
              <a:spcAft>
                <a:spcPct val="0"/>
              </a:spcAft>
            </a:pPr>
            <a:r>
              <a:rPr lang="en-US" sz="2000" b="1" i="1" dirty="0">
                <a:solidFill>
                  <a:srgbClr val="333399"/>
                </a:solidFill>
              </a:rPr>
              <a:t>RESULTS</a:t>
            </a:r>
          </a:p>
        </p:txBody>
      </p:sp>
      <p:graphicFrame>
        <p:nvGraphicFramePr>
          <p:cNvPr id="389198" name="Group 78"/>
          <p:cNvGraphicFramePr>
            <a:graphicFrameLocks noGrp="1"/>
          </p:cNvGraphicFramePr>
          <p:nvPr/>
        </p:nvGraphicFramePr>
        <p:xfrm>
          <a:off x="2209800" y="1577135"/>
          <a:ext cx="5410200" cy="2859977"/>
        </p:xfrm>
        <a:graphic>
          <a:graphicData uri="http://schemas.openxmlformats.org/drawingml/2006/table">
            <a:tbl>
              <a:tblPr/>
              <a:tblGrid>
                <a:gridCol w="1370013"/>
                <a:gridCol w="1411287"/>
                <a:gridCol w="1314450"/>
                <a:gridCol w="1314450"/>
              </a:tblGrid>
              <a:tr h="8239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600" b="0" i="0" u="none" strike="noStrike" cap="none" normalizeH="0" baseline="0" dirty="0" smtClean="0">
                        <a:ln>
                          <a:noFill/>
                        </a:ln>
                        <a:solidFill>
                          <a:srgbClr val="000000"/>
                        </a:solidFill>
                        <a:effectLst/>
                        <a:latin typeface="Arial" charset="0"/>
                      </a:endParaRPr>
                    </a:p>
                  </a:txBody>
                  <a:tcPr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0C0C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1" u="none" strike="noStrike" cap="none" normalizeH="0" baseline="0" dirty="0" smtClean="0">
                          <a:ln>
                            <a:noFill/>
                          </a:ln>
                          <a:solidFill>
                            <a:srgbClr val="000000"/>
                          </a:solidFill>
                          <a:effectLst/>
                          <a:latin typeface="Arial" charset="0"/>
                        </a:rPr>
                        <a:t>Treatment </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1" u="none" strike="noStrike" cap="none" normalizeH="0" baseline="0" dirty="0" smtClean="0">
                          <a:ln>
                            <a:noFill/>
                          </a:ln>
                          <a:solidFill>
                            <a:srgbClr val="000000"/>
                          </a:solidFill>
                          <a:effectLst/>
                          <a:latin typeface="Arial" charset="0"/>
                        </a:rPr>
                        <a:t>A</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0C0C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1" u="none" strike="noStrike" cap="none" normalizeH="0" baseline="0" smtClean="0">
                          <a:ln>
                            <a:noFill/>
                          </a:ln>
                          <a:solidFill>
                            <a:srgbClr val="000000"/>
                          </a:solidFill>
                          <a:effectLst/>
                          <a:latin typeface="Arial" charset="0"/>
                        </a:rPr>
                        <a:t>Treatment </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1" u="none" strike="noStrike" cap="none" normalizeH="0" baseline="0" smtClean="0">
                          <a:ln>
                            <a:noFill/>
                          </a:ln>
                          <a:solidFill>
                            <a:srgbClr val="000000"/>
                          </a:solidFill>
                          <a:effectLst/>
                          <a:latin typeface="Arial" charset="0"/>
                        </a:rPr>
                        <a:t>B</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1" u="none" strike="noStrike" cap="none" normalizeH="0" baseline="0" smtClean="0">
                          <a:ln>
                            <a:noFill/>
                          </a:ln>
                          <a:solidFill>
                            <a:srgbClr val="000000"/>
                          </a:solidFill>
                          <a:effectLst/>
                          <a:latin typeface="Arial" charset="0"/>
                        </a:rPr>
                        <a:t>p-value</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0C0C0"/>
                    </a:solidFill>
                  </a:tcPr>
                </a:tc>
              </a:tr>
              <a:tr h="8461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rgbClr val="000000"/>
                          </a:solidFill>
                          <a:effectLst/>
                          <a:latin typeface="Arial" charset="0"/>
                        </a:rPr>
                        <a:t>PFS </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rgbClr val="000000"/>
                          </a:solidFill>
                          <a:effectLst/>
                          <a:latin typeface="Arial" charset="0"/>
                        </a:rPr>
                        <a:t>(median, months)</a:t>
                      </a:r>
                    </a:p>
                  </a:txBody>
                  <a:tcPr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rgbClr val="000000"/>
                          </a:solidFill>
                          <a:effectLst/>
                          <a:latin typeface="Arial" charset="0"/>
                        </a:rPr>
                        <a:t>10.2</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rgbClr val="000000"/>
                          </a:solidFill>
                          <a:effectLst/>
                          <a:latin typeface="Arial" charset="0"/>
                        </a:rPr>
                        <a:t>6.6</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lang="en-US" sz="1800" kern="1200" dirty="0" smtClean="0">
                          <a:solidFill>
                            <a:schemeClr val="tx1"/>
                          </a:solidFill>
                          <a:latin typeface="+mn-lt"/>
                          <a:ea typeface="+mn-ea"/>
                          <a:cs typeface="+mn-cs"/>
                        </a:rPr>
                        <a:t>&lt;0.001</a:t>
                      </a:r>
                      <a:endParaRPr kumimoji="0" lang="en-US" sz="1600" b="0" i="0" u="none" strike="noStrike" cap="none" normalizeH="0" baseline="0" dirty="0" smtClean="0">
                        <a:ln>
                          <a:noFill/>
                        </a:ln>
                        <a:solidFill>
                          <a:srgbClr val="000000"/>
                        </a:solidFill>
                        <a:effectLst/>
                        <a:latin typeface="Arial"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0C0C0"/>
                    </a:solidFill>
                  </a:tcPr>
                </a:tc>
              </a:tr>
              <a:tr h="8461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rgbClr val="000000"/>
                          </a:solidFill>
                          <a:effectLst/>
                          <a:latin typeface="Arial" charset="0"/>
                        </a:rPr>
                        <a:t>OS</a:t>
                      </a: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600" b="0" i="0" u="none" strike="noStrike" cap="none" normalizeH="0" baseline="0" dirty="0" smtClean="0">
                          <a:ln>
                            <a:noFill/>
                          </a:ln>
                          <a:solidFill>
                            <a:srgbClr val="000000"/>
                          </a:solidFill>
                          <a:effectLst/>
                          <a:latin typeface="Arial" charset="0"/>
                        </a:rPr>
                        <a:t>(median, months)</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600" b="1" i="0" u="none" strike="noStrike" cap="none" normalizeH="0" baseline="0" dirty="0" smtClean="0">
                        <a:ln>
                          <a:noFill/>
                        </a:ln>
                        <a:solidFill>
                          <a:srgbClr val="000000"/>
                        </a:solidFill>
                        <a:effectLst/>
                        <a:latin typeface="Arial" charset="0"/>
                      </a:endParaRPr>
                    </a:p>
                  </a:txBody>
                  <a:tcPr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0C0C0"/>
                    </a:solidFill>
                  </a:tcPr>
                </a:tc>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rgbClr val="000000"/>
                          </a:solidFill>
                          <a:effectLst/>
                          <a:latin typeface="Arial" charset="0"/>
                        </a:rPr>
                        <a:t>OS data is immature</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0C0C0"/>
                    </a:solidFill>
                  </a:tcPr>
                </a:tc>
                <a:tc hMerge="1">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600" b="0" i="0" u="none" strike="noStrike" cap="none" normalizeH="0" baseline="0" dirty="0" smtClean="0">
                        <a:ln>
                          <a:noFill/>
                        </a:ln>
                        <a:solidFill>
                          <a:srgbClr val="000000"/>
                        </a:solidFill>
                        <a:effectLst/>
                        <a:latin typeface="Arial"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0C0C0"/>
                    </a:solidFill>
                  </a:tcPr>
                </a:tc>
                <a:tc hMerge="1">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600" b="0" i="0" u="none" strike="noStrike" cap="none" normalizeH="0" baseline="0" dirty="0" smtClean="0">
                        <a:ln>
                          <a:noFill/>
                        </a:ln>
                        <a:solidFill>
                          <a:srgbClr val="000000"/>
                        </a:solidFill>
                        <a:effectLst/>
                        <a:latin typeface="Arial"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0C0C0"/>
                    </a:solidFill>
                  </a:tcPr>
                </a:tc>
              </a:tr>
            </a:tbl>
          </a:graphicData>
        </a:graphic>
      </p:graphicFrame>
      <p:sp>
        <p:nvSpPr>
          <p:cNvPr id="30" name="Rectangle 29"/>
          <p:cNvSpPr/>
          <p:nvPr/>
        </p:nvSpPr>
        <p:spPr>
          <a:xfrm>
            <a:off x="1115616" y="4861609"/>
            <a:ext cx="7704856" cy="1015663"/>
          </a:xfrm>
          <a:prstGeom prst="rect">
            <a:avLst/>
          </a:prstGeom>
        </p:spPr>
        <p:txBody>
          <a:bodyPr wrap="square">
            <a:spAutoFit/>
          </a:bodyPr>
          <a:lstStyle/>
          <a:p>
            <a:pPr algn="ctr" fontAlgn="base">
              <a:spcBef>
                <a:spcPct val="0"/>
              </a:spcBef>
              <a:spcAft>
                <a:spcPct val="0"/>
              </a:spcAft>
            </a:pPr>
            <a:r>
              <a:rPr lang="en-US" sz="2000" dirty="0">
                <a:solidFill>
                  <a:srgbClr val="000000"/>
                </a:solidFill>
              </a:rPr>
              <a:t>Progression Free Survival, assessed from the beginning of the first line chemo, and after a median follow-up of 11.0 months</a:t>
            </a:r>
          </a:p>
          <a:p>
            <a:pPr algn="ctr" fontAlgn="base">
              <a:spcBef>
                <a:spcPct val="0"/>
              </a:spcBef>
              <a:spcAft>
                <a:spcPct val="0"/>
              </a:spcAft>
            </a:pPr>
            <a:endParaRPr lang="en-US" sz="2000" dirty="0">
              <a:solidFill>
                <a:srgbClr val="00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AVAPERL</a:t>
            </a:r>
            <a:br>
              <a:rPr lang="en-US" dirty="0" smtClean="0"/>
            </a:br>
            <a:r>
              <a:rPr lang="en-US" dirty="0" smtClean="0"/>
              <a:t>Key Conclusion</a:t>
            </a:r>
            <a:endParaRPr lang="en-US" dirty="0"/>
          </a:p>
        </p:txBody>
      </p:sp>
      <p:sp>
        <p:nvSpPr>
          <p:cNvPr id="3" name="Content Placeholder 2"/>
          <p:cNvSpPr>
            <a:spLocks noGrp="1"/>
          </p:cNvSpPr>
          <p:nvPr>
            <p:ph idx="1"/>
          </p:nvPr>
        </p:nvSpPr>
        <p:spPr>
          <a:xfrm>
            <a:off x="914400" y="2503437"/>
            <a:ext cx="8229600" cy="3949899"/>
          </a:xfrm>
        </p:spPr>
        <p:txBody>
          <a:bodyPr/>
          <a:lstStyle/>
          <a:p>
            <a:pPr>
              <a:buNone/>
            </a:pPr>
            <a:r>
              <a:rPr lang="en-US" dirty="0" smtClean="0"/>
              <a:t>Maintenance </a:t>
            </a:r>
            <a:r>
              <a:rPr lang="en-US" dirty="0" err="1" smtClean="0"/>
              <a:t>pemetrexed</a:t>
            </a:r>
            <a:r>
              <a:rPr lang="en-US" dirty="0" smtClean="0"/>
              <a:t> in combination with </a:t>
            </a:r>
            <a:r>
              <a:rPr lang="en-US" dirty="0" err="1" smtClean="0"/>
              <a:t>bevacizumab</a:t>
            </a:r>
            <a:r>
              <a:rPr lang="en-US" dirty="0" smtClean="0"/>
              <a:t> is associated with improvement in progression free survival for patients who have had first line treatment with </a:t>
            </a:r>
            <a:r>
              <a:rPr lang="en-US" dirty="0" err="1" smtClean="0"/>
              <a:t>Cisplatin+Pemetrexed</a:t>
            </a:r>
            <a:r>
              <a:rPr lang="en-US" dirty="0" smtClean="0"/>
              <a:t> and </a:t>
            </a:r>
            <a:r>
              <a:rPr lang="en-US" dirty="0" err="1" smtClean="0"/>
              <a:t>Bevacizumab</a:t>
            </a:r>
            <a:r>
              <a:rPr lang="en-US" dirty="0" smtClean="0"/>
              <a:t>.</a:t>
            </a:r>
          </a:p>
          <a:p>
            <a:endParaRPr lang="en-US" dirty="0"/>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2436" name="Text Box 4"/>
          <p:cNvSpPr txBox="1">
            <a:spLocks noChangeArrowheads="1"/>
          </p:cNvSpPr>
          <p:nvPr/>
        </p:nvSpPr>
        <p:spPr bwMode="auto">
          <a:xfrm>
            <a:off x="914400" y="1124744"/>
            <a:ext cx="8229600" cy="396875"/>
          </a:xfrm>
          <a:prstGeom prst="rect">
            <a:avLst/>
          </a:prstGeom>
          <a:noFill/>
          <a:ln w="9525">
            <a:noFill/>
            <a:miter lim="800000"/>
            <a:headEnd/>
            <a:tailEnd/>
          </a:ln>
          <a:effectLst/>
        </p:spPr>
        <p:txBody>
          <a:bodyPr>
            <a:spAutoFit/>
          </a:bodyPr>
          <a:lstStyle/>
          <a:p>
            <a:pPr algn="ctr" fontAlgn="base">
              <a:spcBef>
                <a:spcPct val="50000"/>
              </a:spcBef>
              <a:spcAft>
                <a:spcPct val="0"/>
              </a:spcAft>
            </a:pPr>
            <a:r>
              <a:rPr lang="en-US" sz="2000" b="1" i="1" dirty="0">
                <a:solidFill>
                  <a:srgbClr val="333399"/>
                </a:solidFill>
              </a:rPr>
              <a:t>BOTTOM LINE FOR MEDICAL ONCOLOGISTS</a:t>
            </a:r>
          </a:p>
        </p:txBody>
      </p:sp>
      <p:sp>
        <p:nvSpPr>
          <p:cNvPr id="402440" name="Text Box 8"/>
          <p:cNvSpPr txBox="1">
            <a:spLocks noChangeArrowheads="1"/>
          </p:cNvSpPr>
          <p:nvPr/>
        </p:nvSpPr>
        <p:spPr bwMode="auto">
          <a:xfrm>
            <a:off x="1187624" y="1772816"/>
            <a:ext cx="7632848" cy="5016758"/>
          </a:xfrm>
          <a:prstGeom prst="rect">
            <a:avLst/>
          </a:prstGeom>
          <a:noFill/>
          <a:ln w="9525">
            <a:noFill/>
            <a:miter lim="800000"/>
            <a:headEnd/>
            <a:tailEnd/>
          </a:ln>
          <a:effectLst/>
        </p:spPr>
        <p:txBody>
          <a:bodyPr wrap="square">
            <a:spAutoFit/>
          </a:bodyPr>
          <a:lstStyle/>
          <a:p>
            <a:pPr fontAlgn="base">
              <a:spcBef>
                <a:spcPct val="0"/>
              </a:spcBef>
              <a:spcAft>
                <a:spcPct val="0"/>
              </a:spcAft>
              <a:buFont typeface="Arial" pitchFamily="34" charset="0"/>
              <a:buChar char="•"/>
            </a:pPr>
            <a:r>
              <a:rPr lang="en-US" sz="2000" dirty="0">
                <a:solidFill>
                  <a:srgbClr val="000000"/>
                </a:solidFill>
              </a:rPr>
              <a:t>  Improved outcomes in the setting of </a:t>
            </a:r>
            <a:r>
              <a:rPr lang="en-US" sz="2000" dirty="0" err="1">
                <a:solidFill>
                  <a:srgbClr val="000000"/>
                </a:solidFill>
              </a:rPr>
              <a:t>bevacizumab</a:t>
            </a:r>
            <a:r>
              <a:rPr lang="en-US" sz="2000" dirty="0">
                <a:solidFill>
                  <a:srgbClr val="000000"/>
                </a:solidFill>
              </a:rPr>
              <a:t> based induction and maintenance therapy</a:t>
            </a:r>
          </a:p>
          <a:p>
            <a:pPr fontAlgn="base">
              <a:spcBef>
                <a:spcPct val="0"/>
              </a:spcBef>
              <a:spcAft>
                <a:spcPct val="0"/>
              </a:spcAft>
              <a:buFont typeface="Arial" pitchFamily="34" charset="0"/>
              <a:buChar char="•"/>
            </a:pPr>
            <a:endParaRPr lang="en-US" sz="2000" dirty="0">
              <a:solidFill>
                <a:srgbClr val="000000"/>
              </a:solidFill>
            </a:endParaRPr>
          </a:p>
          <a:p>
            <a:pPr fontAlgn="base">
              <a:spcBef>
                <a:spcPct val="0"/>
              </a:spcBef>
              <a:spcAft>
                <a:spcPct val="0"/>
              </a:spcAft>
              <a:buFont typeface="Arial" pitchFamily="34" charset="0"/>
              <a:buChar char="•"/>
            </a:pPr>
            <a:r>
              <a:rPr lang="en-US" sz="2000" dirty="0">
                <a:solidFill>
                  <a:srgbClr val="000000"/>
                </a:solidFill>
              </a:rPr>
              <a:t>  Confirms the benefit  seen from the PARAMONT </a:t>
            </a:r>
            <a:r>
              <a:rPr lang="en-US" sz="2000" dirty="0" err="1">
                <a:solidFill>
                  <a:srgbClr val="000000"/>
                </a:solidFill>
              </a:rPr>
              <a:t>pemetrexed</a:t>
            </a:r>
            <a:r>
              <a:rPr lang="en-US" sz="2000" dirty="0">
                <a:solidFill>
                  <a:srgbClr val="000000"/>
                </a:solidFill>
              </a:rPr>
              <a:t> maintenance study</a:t>
            </a:r>
          </a:p>
          <a:p>
            <a:pPr fontAlgn="base">
              <a:spcBef>
                <a:spcPct val="0"/>
              </a:spcBef>
              <a:spcAft>
                <a:spcPct val="0"/>
              </a:spcAft>
              <a:buFont typeface="Arial" pitchFamily="34" charset="0"/>
              <a:buChar char="•"/>
            </a:pPr>
            <a:endParaRPr lang="en-US" sz="2000" dirty="0">
              <a:solidFill>
                <a:srgbClr val="000000"/>
              </a:solidFill>
            </a:endParaRPr>
          </a:p>
          <a:p>
            <a:pPr fontAlgn="base">
              <a:spcBef>
                <a:spcPct val="0"/>
              </a:spcBef>
              <a:spcAft>
                <a:spcPct val="0"/>
              </a:spcAft>
              <a:buFont typeface="Arial" pitchFamily="34" charset="0"/>
              <a:buChar char="•"/>
            </a:pPr>
            <a:r>
              <a:rPr lang="en-US" sz="2000" dirty="0">
                <a:solidFill>
                  <a:srgbClr val="000000"/>
                </a:solidFill>
              </a:rPr>
              <a:t>  The data that we have to date for continued maintenance strategy (i.e. continuing one of the agents used in induction therapy) has only shows improvement in progression free survival, so we need to make sure that such an improvement is clinically meaningful and cost-effective- the cost-effectiveness of such a strategy needs to evaluated and studied further </a:t>
            </a:r>
          </a:p>
          <a:p>
            <a:pPr fontAlgn="base">
              <a:spcBef>
                <a:spcPct val="0"/>
              </a:spcBef>
              <a:spcAft>
                <a:spcPct val="0"/>
              </a:spcAft>
              <a:buFont typeface="Arial" pitchFamily="34" charset="0"/>
              <a:buChar char="•"/>
            </a:pPr>
            <a:endParaRPr lang="en-US" sz="2000" dirty="0">
              <a:solidFill>
                <a:srgbClr val="000000"/>
              </a:solidFill>
            </a:endParaRPr>
          </a:p>
          <a:p>
            <a:pPr fontAlgn="base">
              <a:spcBef>
                <a:spcPct val="0"/>
              </a:spcBef>
              <a:spcAft>
                <a:spcPct val="0"/>
              </a:spcAft>
              <a:buFont typeface="Arial" pitchFamily="34" charset="0"/>
              <a:buChar char="•"/>
            </a:pPr>
            <a:r>
              <a:rPr lang="en-US" sz="2000" dirty="0">
                <a:solidFill>
                  <a:srgbClr val="000000"/>
                </a:solidFill>
              </a:rPr>
              <a:t>  Should the control arm been </a:t>
            </a:r>
            <a:r>
              <a:rPr lang="en-US" sz="2000" dirty="0" err="1">
                <a:solidFill>
                  <a:srgbClr val="000000"/>
                </a:solidFill>
              </a:rPr>
              <a:t>pemetrexed</a:t>
            </a:r>
            <a:r>
              <a:rPr lang="en-US" sz="2000" dirty="0">
                <a:solidFill>
                  <a:srgbClr val="000000"/>
                </a:solidFill>
              </a:rPr>
              <a:t> alone as there is more single agent activity associated with this agent</a:t>
            </a:r>
          </a:p>
          <a:p>
            <a:pPr fontAlgn="base">
              <a:spcBef>
                <a:spcPct val="0"/>
              </a:spcBef>
              <a:spcAft>
                <a:spcPct val="0"/>
              </a:spcAft>
              <a:buFont typeface="Arial" pitchFamily="34" charset="0"/>
              <a:buChar char="•"/>
            </a:pPr>
            <a:endParaRPr lang="en-US" sz="2000" dirty="0">
              <a:solidFill>
                <a:srgbClr val="000000"/>
              </a:solidFill>
            </a:endParaRPr>
          </a:p>
        </p:txBody>
      </p:sp>
    </p:spTree>
  </p:cSld>
  <p:clrMapOvr>
    <a:masterClrMapping/>
  </p:clrMapOvr>
  <p:transition/>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TotalTime>
  <Words>177</Words>
  <Application>Microsoft Office PowerPoint</Application>
  <PresentationFormat>On-screen Show (4:3)</PresentationFormat>
  <Paragraphs>44</Paragraphs>
  <Slides>6</Slides>
  <Notes>0</Notes>
  <HiddenSlides>0</HiddenSlides>
  <MMClips>0</MMClips>
  <ScaleCrop>false</ScaleCrop>
  <HeadingPairs>
    <vt:vector size="4" baseType="variant">
      <vt:variant>
        <vt:lpstr>Theme</vt:lpstr>
      </vt:variant>
      <vt:variant>
        <vt:i4>2</vt:i4>
      </vt:variant>
      <vt:variant>
        <vt:lpstr>Slide Titles</vt:lpstr>
      </vt:variant>
      <vt:variant>
        <vt:i4>6</vt:i4>
      </vt:variant>
    </vt:vector>
  </HeadingPairs>
  <TitlesOfParts>
    <vt:vector size="8" baseType="lpstr">
      <vt:lpstr>Default Design</vt:lpstr>
      <vt:lpstr>1_Default Design</vt:lpstr>
      <vt:lpstr>ESMO 2011 Lung Cancer AVAPERL Study</vt:lpstr>
      <vt:lpstr>AVAPERL  </vt:lpstr>
      <vt:lpstr>Slide 3</vt:lpstr>
      <vt:lpstr>Slide 4</vt:lpstr>
      <vt:lpstr>AVAPERL Key Conclusion</vt:lpstr>
      <vt:lpstr>Slide 6</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ESMO 2011 Lung Cancer AVAPERL Study</dc:title>
  <dc:creator> </dc:creator>
  <cp:lastModifiedBy> </cp:lastModifiedBy>
  <cp:revision>1</cp:revision>
  <dcterms:created xsi:type="dcterms:W3CDTF">2011-09-28T21:03:41Z</dcterms:created>
  <dcterms:modified xsi:type="dcterms:W3CDTF">2011-09-28T21:05:21Z</dcterms:modified>
</cp:coreProperties>
</file>